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5"/>
  </p:sldMasterIdLst>
  <p:notesMasterIdLst>
    <p:notesMasterId r:id="rId37"/>
  </p:notesMasterIdLst>
  <p:handoutMasterIdLst>
    <p:handoutMasterId r:id="rId38"/>
  </p:handoutMasterIdLst>
  <p:sldIdLst>
    <p:sldId id="256" r:id="rId6"/>
    <p:sldId id="268" r:id="rId7"/>
    <p:sldId id="313" r:id="rId8"/>
    <p:sldId id="259" r:id="rId9"/>
    <p:sldId id="269" r:id="rId10"/>
    <p:sldId id="273" r:id="rId11"/>
    <p:sldId id="276" r:id="rId12"/>
    <p:sldId id="260" r:id="rId13"/>
    <p:sldId id="288" r:id="rId14"/>
    <p:sldId id="261" r:id="rId15"/>
    <p:sldId id="274" r:id="rId16"/>
    <p:sldId id="311" r:id="rId17"/>
    <p:sldId id="271" r:id="rId18"/>
    <p:sldId id="310" r:id="rId19"/>
    <p:sldId id="278" r:id="rId20"/>
    <p:sldId id="282" r:id="rId21"/>
    <p:sldId id="289" r:id="rId22"/>
    <p:sldId id="314" r:id="rId23"/>
    <p:sldId id="297" r:id="rId24"/>
    <p:sldId id="298" r:id="rId25"/>
    <p:sldId id="299" r:id="rId26"/>
    <p:sldId id="300" r:id="rId27"/>
    <p:sldId id="317" r:id="rId28"/>
    <p:sldId id="316" r:id="rId29"/>
    <p:sldId id="304" r:id="rId30"/>
    <p:sldId id="305" r:id="rId31"/>
    <p:sldId id="308" r:id="rId32"/>
    <p:sldId id="283" r:id="rId33"/>
    <p:sldId id="267" r:id="rId34"/>
    <p:sldId id="307" r:id="rId35"/>
    <p:sldId id="315" r:id="rId36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01A748"/>
    <a:srgbClr val="42531F"/>
    <a:srgbClr val="CE9900"/>
    <a:srgbClr val="F1666A"/>
    <a:srgbClr val="D9D9D9"/>
    <a:srgbClr val="156082"/>
    <a:srgbClr val="8197A6"/>
    <a:srgbClr val="053249"/>
    <a:srgbClr val="003249"/>
    <a:srgbClr val="335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82" autoAdjust="0"/>
    <p:restoredTop sz="93939" autoAdjust="0"/>
  </p:normalViewPr>
  <p:slideViewPr>
    <p:cSldViewPr snapToGrid="0">
      <p:cViewPr varScale="1">
        <p:scale>
          <a:sx n="89" d="100"/>
          <a:sy n="89" d="100"/>
        </p:scale>
        <p:origin x="200" y="808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3/4/26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506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1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09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116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E3D2CF-30BA-E421-9405-BF45369EE7EC}"/>
              </a:ext>
            </a:extLst>
          </p:cNvPr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6364EF-61BA-BAF4-68F2-C6419046C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EFB85-EE02-1252-6A2C-2B652C75BD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2C8FC-508D-77DF-8E51-E51B9A06C06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7281EA-2EF0-22CB-7949-83049C88CD6A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3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706" y="5224144"/>
            <a:ext cx="512369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A4736-250C-F321-76B7-BBED7718CEA8}"/>
              </a:ext>
            </a:extLst>
          </p:cNvPr>
          <p:cNvSpPr txBox="1">
            <a:spLocks/>
          </p:cNvSpPr>
          <p:nvPr/>
        </p:nvSpPr>
        <p:spPr bwMode="auto">
          <a:xfrm>
            <a:off x="432262" y="4820627"/>
            <a:ext cx="10889673" cy="18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Beyond Photosystem II: How Photosystem I Dynamics Regulate Electron Transport in a Rice Paddy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741F6-3D17-B44D-160D-1ED45318581F}"/>
              </a:ext>
            </a:extLst>
          </p:cNvPr>
          <p:cNvSpPr txBox="1"/>
          <p:nvPr/>
        </p:nvSpPr>
        <p:spPr>
          <a:xfrm>
            <a:off x="432262" y="5793134"/>
            <a:ext cx="1065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Huaize Feng</a:t>
            </a:r>
            <a:r>
              <a:rPr lang="en-US" dirty="0">
                <a:solidFill>
                  <a:schemeClr val="bg1">
                    <a:lumMod val="9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>
                    <a:lumMod val="9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Youngryel</a:t>
            </a:r>
            <a:r>
              <a:rPr lang="en-US" dirty="0">
                <a:solidFill>
                  <a:schemeClr val="bg1">
                    <a:lumMod val="9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Ryu, Joe Berry, Elias Kaiser, Jennifer Johnson, </a:t>
            </a:r>
            <a:r>
              <a:rPr lang="en-US" dirty="0" err="1">
                <a:solidFill>
                  <a:schemeClr val="bg1">
                    <a:lumMod val="9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Minseok</a:t>
            </a:r>
            <a:r>
              <a:rPr lang="en-US" dirty="0">
                <a:solidFill>
                  <a:schemeClr val="bg1">
                    <a:lumMod val="9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Kang, Jeongho Lee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A62BD-2048-AA04-E92C-59569969F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0E1A-2A43-91CD-F947-B8DE2D7F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US" dirty="0"/>
              <a:t>Materials and Methods - BESS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AF0E7-F5F0-12E3-0126-0CDCAE2D5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Breathing Earth System Simulator (BESS 2.0)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87471-1477-CB15-3DFA-88EF076DB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592561"/>
            <a:ext cx="7693560" cy="479379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5F30EE0-0E8B-9ECA-045B-BBC5DAAA8BF8}"/>
              </a:ext>
            </a:extLst>
          </p:cNvPr>
          <p:cNvSpPr/>
          <p:nvPr/>
        </p:nvSpPr>
        <p:spPr>
          <a:xfrm>
            <a:off x="8252660" y="1898309"/>
            <a:ext cx="3731740" cy="15816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JB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B34F17-210B-555A-9500-A9A773FB4433}"/>
              </a:ext>
            </a:extLst>
          </p:cNvPr>
          <p:cNvSpPr/>
          <p:nvPr/>
        </p:nvSpPr>
        <p:spPr>
          <a:xfrm>
            <a:off x="8252660" y="4168858"/>
            <a:ext cx="3731740" cy="15816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BESS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D65A87-3201-5F95-0E28-2D7FAFAC93F1}"/>
              </a:ext>
            </a:extLst>
          </p:cNvPr>
          <p:cNvSpPr txBox="1"/>
          <p:nvPr/>
        </p:nvSpPr>
        <p:spPr>
          <a:xfrm>
            <a:off x="8341786" y="3002176"/>
            <a:ext cx="3642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Photophysical, Photochemical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BE7B3A-6C87-643B-89EF-94C26667F2D5}"/>
              </a:ext>
            </a:extLst>
          </p:cNvPr>
          <p:cNvSpPr txBox="1"/>
          <p:nvPr/>
        </p:nvSpPr>
        <p:spPr>
          <a:xfrm>
            <a:off x="8465290" y="5200880"/>
            <a:ext cx="33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Biochemical, RTM</a:t>
            </a:r>
          </a:p>
        </p:txBody>
      </p:sp>
      <p:pic>
        <p:nvPicPr>
          <p:cNvPr id="5" name="Picture 2" descr="home/">
            <a:extLst>
              <a:ext uri="{FF2B5EF4-FFF2-40B4-BE49-F238E27FC236}">
                <a16:creationId xmlns:a16="http://schemas.microsoft.com/office/drawing/2014/main" id="{4B7D7C8B-239F-D981-6528-7B4D3D5FF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000" y="997584"/>
            <a:ext cx="722942" cy="70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9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25635-085F-AED8-02BA-C2FB77558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2FD5E-6C3F-149B-2165-37F02D332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US" dirty="0"/>
              <a:t>Materials and Methods – BESS-JB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E5A0B-2EA2-ED7B-37E2-AF4E5F987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Breathing Earth System Simulator (BESS 2.0)</a:t>
            </a:r>
          </a:p>
          <a:p>
            <a:endParaRPr lang="en-US" dirty="0"/>
          </a:p>
        </p:txBody>
      </p:sp>
      <p:pic>
        <p:nvPicPr>
          <p:cNvPr id="1026" name="Picture 2" descr="home/">
            <a:extLst>
              <a:ext uri="{FF2B5EF4-FFF2-40B4-BE49-F238E27FC236}">
                <a16:creationId xmlns:a16="http://schemas.microsoft.com/office/drawing/2014/main" id="{C894411E-6A5F-2008-512D-D1BD7B8D9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000" y="997584"/>
            <a:ext cx="722942" cy="70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DD10A0-DAA3-169A-4331-46091F61E9E9}"/>
              </a:ext>
            </a:extLst>
          </p:cNvPr>
          <p:cNvSpPr txBox="1"/>
          <p:nvPr/>
        </p:nvSpPr>
        <p:spPr>
          <a:xfrm>
            <a:off x="8341786" y="2638567"/>
            <a:ext cx="3642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Photophysical, Photochemical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4FE10D-8027-3C9A-341D-512B812D2483}"/>
              </a:ext>
            </a:extLst>
          </p:cNvPr>
          <p:cNvSpPr/>
          <p:nvPr/>
        </p:nvSpPr>
        <p:spPr>
          <a:xfrm>
            <a:off x="8273998" y="2325533"/>
            <a:ext cx="3731740" cy="15816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JB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E5E70EE-A045-341D-D857-CDF41084A708}"/>
              </a:ext>
            </a:extLst>
          </p:cNvPr>
          <p:cNvSpPr/>
          <p:nvPr/>
        </p:nvSpPr>
        <p:spPr>
          <a:xfrm>
            <a:off x="8263329" y="2325533"/>
            <a:ext cx="3731740" cy="15816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BESS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76F8683-AFAF-8DBF-23DE-B70F7AB2667D}"/>
              </a:ext>
            </a:extLst>
          </p:cNvPr>
          <p:cNvSpPr/>
          <p:nvPr/>
        </p:nvSpPr>
        <p:spPr>
          <a:xfrm>
            <a:off x="8268664" y="2325533"/>
            <a:ext cx="3731740" cy="15816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BESS-JB</a:t>
            </a:r>
          </a:p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PSI-explicit coupled-process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8AB05-D39C-A12C-3EB7-4722026E262C}"/>
              </a:ext>
            </a:extLst>
          </p:cNvPr>
          <p:cNvSpPr txBox="1"/>
          <p:nvPr/>
        </p:nvSpPr>
        <p:spPr>
          <a:xfrm>
            <a:off x="8418957" y="4397377"/>
            <a:ext cx="3488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Part of the vision: </a:t>
            </a:r>
          </a:p>
          <a:p>
            <a:pPr algn="l"/>
            <a:r>
              <a:rPr lang="en-US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“An assimilation platform for next generation satellite observation (e.g. FLEX)…”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2E7DF-72BA-D8F7-57DE-010217316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" y="1592561"/>
            <a:ext cx="7693560" cy="47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33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9237B-BA2A-D5CD-21E8-492EE220A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3095B-C67C-9F05-556F-2651D3696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US" dirty="0"/>
              <a:t>Materials and Methods - RTM of SIF at 760nm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D3B6DC-881B-D232-9F4E-7075DA9797E5}"/>
              </a:ext>
            </a:extLst>
          </p:cNvPr>
          <p:cNvGrpSpPr/>
          <p:nvPr/>
        </p:nvGrpSpPr>
        <p:grpSpPr>
          <a:xfrm>
            <a:off x="1862426" y="1565174"/>
            <a:ext cx="8527265" cy="4889235"/>
            <a:chOff x="4313732" y="2255431"/>
            <a:chExt cx="8556907" cy="4699637"/>
          </a:xfrm>
        </p:grpSpPr>
        <p:pic>
          <p:nvPicPr>
            <p:cNvPr id="1026" name="Picture 2" descr="Details are in the caption following the image">
              <a:extLst>
                <a:ext uri="{FF2B5EF4-FFF2-40B4-BE49-F238E27FC236}">
                  <a16:creationId xmlns:a16="http://schemas.microsoft.com/office/drawing/2014/main" id="{17C7FF8E-6A09-9871-7615-D20A36EAD3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2475" y="2255431"/>
              <a:ext cx="6732548" cy="4169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A881ED-3895-652E-E349-53C32A16C7E7}"/>
                </a:ext>
              </a:extLst>
            </p:cNvPr>
            <p:cNvSpPr/>
            <p:nvPr/>
          </p:nvSpPr>
          <p:spPr>
            <a:xfrm>
              <a:off x="7863840" y="4206240"/>
              <a:ext cx="4081183" cy="1417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B5773BA-332A-A0ED-A9E5-8B1F1A16EF11}"/>
                </a:ext>
              </a:extLst>
            </p:cNvPr>
            <p:cNvSpPr/>
            <p:nvPr/>
          </p:nvSpPr>
          <p:spPr>
            <a:xfrm>
              <a:off x="9794158" y="5463601"/>
              <a:ext cx="2170553" cy="509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4E30872-81F5-0D71-24CD-7D46E32E5D0A}"/>
                </a:ext>
              </a:extLst>
            </p:cNvPr>
            <p:cNvGrpSpPr/>
            <p:nvPr/>
          </p:nvGrpSpPr>
          <p:grpSpPr>
            <a:xfrm>
              <a:off x="9271581" y="4214922"/>
              <a:ext cx="1645880" cy="1652919"/>
              <a:chOff x="7844025" y="2263519"/>
              <a:chExt cx="4517274" cy="3689121"/>
            </a:xfrm>
          </p:grpSpPr>
          <p:sp>
            <p:nvSpPr>
              <p:cNvPr id="15" name="Google Shape;391;g3be044ab214_0_0">
                <a:extLst>
                  <a:ext uri="{FF2B5EF4-FFF2-40B4-BE49-F238E27FC236}">
                    <a16:creationId xmlns:a16="http://schemas.microsoft.com/office/drawing/2014/main" id="{04F046F8-4A81-7048-A4CB-EC51ECF18B3B}"/>
                  </a:ext>
                </a:extLst>
              </p:cNvPr>
              <p:cNvSpPr/>
              <p:nvPr/>
            </p:nvSpPr>
            <p:spPr>
              <a:xfrm rot="17225786">
                <a:off x="10418150" y="4009492"/>
                <a:ext cx="3399801" cy="48649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E8E8E8"/>
              </a:solidFill>
              <a:ln w="9525" cap="flat" cmpd="sng">
                <a:solidFill>
                  <a:srgbClr val="0E284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392;g3be044ab214_0_0">
                <a:extLst>
                  <a:ext uri="{FF2B5EF4-FFF2-40B4-BE49-F238E27FC236}">
                    <a16:creationId xmlns:a16="http://schemas.microsoft.com/office/drawing/2014/main" id="{19874AB7-01C8-A43C-CF99-C1E119D09CF1}"/>
                  </a:ext>
                </a:extLst>
              </p:cNvPr>
              <p:cNvSpPr/>
              <p:nvPr/>
            </p:nvSpPr>
            <p:spPr>
              <a:xfrm>
                <a:off x="8604075" y="4124627"/>
                <a:ext cx="2442900" cy="837000"/>
              </a:xfrm>
              <a:prstGeom prst="teardrop">
                <a:avLst>
                  <a:gd name="adj" fmla="val 140721"/>
                </a:avLst>
              </a:prstGeom>
              <a:solidFill>
                <a:srgbClr val="42531F"/>
              </a:solidFill>
              <a:ln w="9525" cap="flat" cmpd="sng">
                <a:solidFill>
                  <a:srgbClr val="0E284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97;g3be044ab214_0_0">
                <a:extLst>
                  <a:ext uri="{FF2B5EF4-FFF2-40B4-BE49-F238E27FC236}">
                    <a16:creationId xmlns:a16="http://schemas.microsoft.com/office/drawing/2014/main" id="{C9A20D44-BEF1-FC16-30C8-8B0B288CDA4A}"/>
                  </a:ext>
                </a:extLst>
              </p:cNvPr>
              <p:cNvSpPr/>
              <p:nvPr/>
            </p:nvSpPr>
            <p:spPr>
              <a:xfrm rot="7504199">
                <a:off x="8376151" y="5232977"/>
                <a:ext cx="794672" cy="45634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E8E8E8"/>
              </a:solidFill>
              <a:ln w="9525" cap="flat" cmpd="sng">
                <a:solidFill>
                  <a:srgbClr val="0E284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   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98;g3be044ab214_0_0">
                <a:extLst>
                  <a:ext uri="{FF2B5EF4-FFF2-40B4-BE49-F238E27FC236}">
                    <a16:creationId xmlns:a16="http://schemas.microsoft.com/office/drawing/2014/main" id="{EA1AA09E-9F5F-BCDF-9AA1-2FD93F0BCB8C}"/>
                  </a:ext>
                </a:extLst>
              </p:cNvPr>
              <p:cNvSpPr/>
              <p:nvPr/>
            </p:nvSpPr>
            <p:spPr>
              <a:xfrm rot="5400000">
                <a:off x="9455087" y="5300402"/>
                <a:ext cx="794699" cy="4563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E8E8E8"/>
              </a:solidFill>
              <a:ln w="9525" cap="flat" cmpd="sng">
                <a:solidFill>
                  <a:srgbClr val="0E284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  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99;g3be044ab214_0_0">
                <a:extLst>
                  <a:ext uri="{FF2B5EF4-FFF2-40B4-BE49-F238E27FC236}">
                    <a16:creationId xmlns:a16="http://schemas.microsoft.com/office/drawing/2014/main" id="{6602F81C-C1DC-37FE-4515-89BEFA0382A2}"/>
                  </a:ext>
                </a:extLst>
              </p:cNvPr>
              <p:cNvSpPr/>
              <p:nvPr/>
            </p:nvSpPr>
            <p:spPr>
              <a:xfrm rot="3763737">
                <a:off x="10356707" y="5268064"/>
                <a:ext cx="794849" cy="45632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E8E8E8"/>
              </a:solidFill>
              <a:ln w="9525" cap="flat" cmpd="sng">
                <a:solidFill>
                  <a:srgbClr val="0E284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04;g3be044ab214_0_0">
                <a:extLst>
                  <a:ext uri="{FF2B5EF4-FFF2-40B4-BE49-F238E27FC236}">
                    <a16:creationId xmlns:a16="http://schemas.microsoft.com/office/drawing/2014/main" id="{20E2A0AA-DD55-B1E6-1987-EC12F559F822}"/>
                  </a:ext>
                </a:extLst>
              </p:cNvPr>
              <p:cNvSpPr/>
              <p:nvPr/>
            </p:nvSpPr>
            <p:spPr>
              <a:xfrm>
                <a:off x="7844025" y="3000714"/>
                <a:ext cx="206050" cy="1280350"/>
              </a:xfrm>
              <a:prstGeom prst="flowChartOnlineStorage">
                <a:avLst/>
              </a:prstGeom>
              <a:solidFill>
                <a:srgbClr val="4EA72E"/>
              </a:solidFill>
              <a:ln w="9525" cap="flat" cmpd="sng">
                <a:solidFill>
                  <a:srgbClr val="0E284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05;g3be044ab214_0_0">
                <a:extLst>
                  <a:ext uri="{FF2B5EF4-FFF2-40B4-BE49-F238E27FC236}">
                    <a16:creationId xmlns:a16="http://schemas.microsoft.com/office/drawing/2014/main" id="{994A3E14-449A-C480-FD0C-539657D17011}"/>
                  </a:ext>
                </a:extLst>
              </p:cNvPr>
              <p:cNvSpPr/>
              <p:nvPr/>
            </p:nvSpPr>
            <p:spPr>
              <a:xfrm>
                <a:off x="7844025" y="4408039"/>
                <a:ext cx="206050" cy="1280350"/>
              </a:xfrm>
              <a:prstGeom prst="flowChartOnlineStorage">
                <a:avLst/>
              </a:prstGeom>
              <a:solidFill>
                <a:srgbClr val="3F3F3F"/>
              </a:solidFill>
              <a:ln w="9525" cap="flat" cmpd="sng">
                <a:solidFill>
                  <a:srgbClr val="0E284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400;g3be044ab214_0_0">
                <a:extLst>
                  <a:ext uri="{FF2B5EF4-FFF2-40B4-BE49-F238E27FC236}">
                    <a16:creationId xmlns:a16="http://schemas.microsoft.com/office/drawing/2014/main" id="{71D6CDDA-5158-9783-A2A0-F002D072C81D}"/>
                  </a:ext>
                </a:extLst>
              </p:cNvPr>
              <p:cNvSpPr/>
              <p:nvPr/>
            </p:nvSpPr>
            <p:spPr>
              <a:xfrm>
                <a:off x="8481087" y="2925953"/>
                <a:ext cx="2442901" cy="837000"/>
              </a:xfrm>
              <a:prstGeom prst="teardrop">
                <a:avLst>
                  <a:gd name="adj" fmla="val 140721"/>
                </a:avLst>
              </a:prstGeom>
              <a:solidFill>
                <a:srgbClr val="01A748"/>
              </a:solidFill>
              <a:ln w="9525" cap="flat" cmpd="sng">
                <a:solidFill>
                  <a:srgbClr val="0E284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401;g3be044ab214_0_0">
                <a:extLst>
                  <a:ext uri="{FF2B5EF4-FFF2-40B4-BE49-F238E27FC236}">
                    <a16:creationId xmlns:a16="http://schemas.microsoft.com/office/drawing/2014/main" id="{9043C1BD-A490-057F-4072-A4ED5AE7579F}"/>
                  </a:ext>
                </a:extLst>
              </p:cNvPr>
              <p:cNvSpPr/>
              <p:nvPr/>
            </p:nvSpPr>
            <p:spPr>
              <a:xfrm rot="-3295801">
                <a:off x="10357572" y="2557905"/>
                <a:ext cx="794672" cy="45634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E8E8E8"/>
              </a:solidFill>
              <a:ln w="9525" cap="flat" cmpd="sng">
                <a:solidFill>
                  <a:srgbClr val="0E284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02;g3be044ab214_0_0">
                <a:extLst>
                  <a:ext uri="{FF2B5EF4-FFF2-40B4-BE49-F238E27FC236}">
                    <a16:creationId xmlns:a16="http://schemas.microsoft.com/office/drawing/2014/main" id="{842B0AA6-B7FA-6BAA-EBC7-4F171D47800B}"/>
                  </a:ext>
                </a:extLst>
              </p:cNvPr>
              <p:cNvSpPr/>
              <p:nvPr/>
            </p:nvSpPr>
            <p:spPr>
              <a:xfrm rot="16200000">
                <a:off x="9446411" y="2432719"/>
                <a:ext cx="794699" cy="4563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E8E8E8"/>
              </a:solidFill>
              <a:ln w="9525" cap="flat" cmpd="sng">
                <a:solidFill>
                  <a:srgbClr val="0E284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03;g3be044ab214_0_0">
                <a:extLst>
                  <a:ext uri="{FF2B5EF4-FFF2-40B4-BE49-F238E27FC236}">
                    <a16:creationId xmlns:a16="http://schemas.microsoft.com/office/drawing/2014/main" id="{797539F2-A616-407E-7CB9-DB3009E2ADAE}"/>
                  </a:ext>
                </a:extLst>
              </p:cNvPr>
              <p:cNvSpPr/>
              <p:nvPr/>
            </p:nvSpPr>
            <p:spPr>
              <a:xfrm rot="-7036263">
                <a:off x="8597527" y="2557922"/>
                <a:ext cx="794848" cy="456327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E8E8E8"/>
              </a:solidFill>
              <a:ln w="9525" cap="flat" cmpd="sng">
                <a:solidFill>
                  <a:srgbClr val="0E284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397;g3be044ab214_0_0">
              <a:extLst>
                <a:ext uri="{FF2B5EF4-FFF2-40B4-BE49-F238E27FC236}">
                  <a16:creationId xmlns:a16="http://schemas.microsoft.com/office/drawing/2014/main" id="{9DA512D9-9E84-07E7-28B5-10CF0FE6B05C}"/>
                </a:ext>
              </a:extLst>
            </p:cNvPr>
            <p:cNvSpPr/>
            <p:nvPr/>
          </p:nvSpPr>
          <p:spPr>
            <a:xfrm rot="7504199">
              <a:off x="9658290" y="4823085"/>
              <a:ext cx="180910" cy="13828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8E8E8"/>
            </a:solidFill>
            <a:ln w="9525" cap="flat" cmpd="sng">
              <a:solidFill>
                <a:srgbClr val="0E28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  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403;g3be044ab214_0_0">
              <a:extLst>
                <a:ext uri="{FF2B5EF4-FFF2-40B4-BE49-F238E27FC236}">
                  <a16:creationId xmlns:a16="http://schemas.microsoft.com/office/drawing/2014/main" id="{A786CAAF-FD08-8A42-590E-1E6310A92600}"/>
                </a:ext>
              </a:extLst>
            </p:cNvPr>
            <p:cNvSpPr/>
            <p:nvPr/>
          </p:nvSpPr>
          <p:spPr>
            <a:xfrm rot="14563737">
              <a:off x="9523759" y="5099062"/>
              <a:ext cx="356134" cy="1662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8E8E8"/>
            </a:solidFill>
            <a:ln w="9525" cap="flat" cmpd="sng">
              <a:solidFill>
                <a:srgbClr val="0E28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99;g3be044ab214_0_0">
              <a:extLst>
                <a:ext uri="{FF2B5EF4-FFF2-40B4-BE49-F238E27FC236}">
                  <a16:creationId xmlns:a16="http://schemas.microsoft.com/office/drawing/2014/main" id="{D8C2475E-F12A-A9DA-B7FF-957C74C8D8A9}"/>
                </a:ext>
              </a:extLst>
            </p:cNvPr>
            <p:cNvSpPr/>
            <p:nvPr/>
          </p:nvSpPr>
          <p:spPr>
            <a:xfrm rot="3763737">
              <a:off x="10185456" y="4814808"/>
              <a:ext cx="191574" cy="14539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8E8E8"/>
            </a:solidFill>
            <a:ln w="9525" cap="flat" cmpd="sng">
              <a:solidFill>
                <a:srgbClr val="0E28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98;g3be044ab214_0_0">
              <a:extLst>
                <a:ext uri="{FF2B5EF4-FFF2-40B4-BE49-F238E27FC236}">
                  <a16:creationId xmlns:a16="http://schemas.microsoft.com/office/drawing/2014/main" id="{FCFD39A0-7750-4024-494D-3789F0ED622D}"/>
                </a:ext>
              </a:extLst>
            </p:cNvPr>
            <p:cNvSpPr/>
            <p:nvPr/>
          </p:nvSpPr>
          <p:spPr>
            <a:xfrm rot="5400000">
              <a:off x="9894527" y="4929539"/>
              <a:ext cx="236901" cy="16602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8E8E8"/>
            </a:solidFill>
            <a:ln w="9525" cap="flat" cmpd="sng">
              <a:solidFill>
                <a:srgbClr val="0E28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 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401;g3be044ab214_0_0">
              <a:extLst>
                <a:ext uri="{FF2B5EF4-FFF2-40B4-BE49-F238E27FC236}">
                  <a16:creationId xmlns:a16="http://schemas.microsoft.com/office/drawing/2014/main" id="{237644FF-DA18-A508-AE49-998AC5CDB39A}"/>
                </a:ext>
              </a:extLst>
            </p:cNvPr>
            <p:cNvSpPr/>
            <p:nvPr/>
          </p:nvSpPr>
          <p:spPr>
            <a:xfrm rot="18304199">
              <a:off x="10165043" y="5099056"/>
              <a:ext cx="356055" cy="16627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8E8E8"/>
            </a:solidFill>
            <a:ln w="9525" cap="flat" cmpd="sng">
              <a:solidFill>
                <a:srgbClr val="0E28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96BF20-AE22-EC65-6AC9-4994F199A1A8}"/>
                </a:ext>
              </a:extLst>
            </p:cNvPr>
            <p:cNvSpPr/>
            <p:nvPr/>
          </p:nvSpPr>
          <p:spPr>
            <a:xfrm>
              <a:off x="6493460" y="5871439"/>
              <a:ext cx="5490941" cy="564038"/>
            </a:xfrm>
            <a:prstGeom prst="rect">
              <a:avLst/>
            </a:prstGeom>
            <a:solidFill>
              <a:srgbClr val="CE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oogle Shape;406;g3be044ab214_0_0">
              <a:extLst>
                <a:ext uri="{FF2B5EF4-FFF2-40B4-BE49-F238E27FC236}">
                  <a16:creationId xmlns:a16="http://schemas.microsoft.com/office/drawing/2014/main" id="{ACCD7AAB-BB64-DFFA-857F-8FEBEC59449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13732" y="6051267"/>
              <a:ext cx="8556907" cy="903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EB665-CE90-DEA2-4989-09A49E9A6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BESS-JB-RTM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BESS uses Beer’s law for simplicity and speed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885F4A-B917-6B8A-A7EC-1D387BBD90F2}"/>
              </a:ext>
            </a:extLst>
          </p:cNvPr>
          <p:cNvSpPr txBox="1"/>
          <p:nvPr/>
        </p:nvSpPr>
        <p:spPr>
          <a:xfrm>
            <a:off x="9037254" y="1399459"/>
            <a:ext cx="2678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Conceptual Framework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6ED7512-D1B1-EE33-A5D3-F8A8A2EBC28A}"/>
              </a:ext>
            </a:extLst>
          </p:cNvPr>
          <p:cNvCxnSpPr>
            <a:cxnSpLocks/>
          </p:cNvCxnSpPr>
          <p:nvPr/>
        </p:nvCxnSpPr>
        <p:spPr>
          <a:xfrm>
            <a:off x="5400236" y="4046484"/>
            <a:ext cx="1402865" cy="26381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B5ECB49-A340-F44F-A624-DFC7A9BA0620}"/>
              </a:ext>
            </a:extLst>
          </p:cNvPr>
          <p:cNvCxnSpPr/>
          <p:nvPr/>
        </p:nvCxnSpPr>
        <p:spPr>
          <a:xfrm>
            <a:off x="4665306" y="4407392"/>
            <a:ext cx="2137795" cy="53303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307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04BE2-6706-667E-B115-FD74DE0EE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439EC-33A7-FE64-E054-EC2EC4F6E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US" dirty="0"/>
              <a:t>Results - RTM of SIF at 760nm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89112-0354-124D-C7F2-EE3CA80E1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BESS-JB-RTM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BESS uses Beer’s law for simplicity and speed, while using the hardcoded constant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σ</a:t>
            </a:r>
            <a:r>
              <a:rPr lang="en-US" baseline="-25000" dirty="0" err="1">
                <a:solidFill>
                  <a:schemeClr val="tx2">
                    <a:lumMod val="50000"/>
                  </a:schemeClr>
                </a:solidFill>
              </a:rPr>
              <a:t>eff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for multiple scattering.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 lookup table (LUT) for effective scattering coefficient,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σ</a:t>
            </a:r>
            <a:r>
              <a:rPr lang="en-US" baseline="-25000" dirty="0" err="1">
                <a:solidFill>
                  <a:schemeClr val="tx2">
                    <a:lumMod val="50000"/>
                  </a:schemeClr>
                </a:solidFill>
              </a:rPr>
              <a:t>eff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, at 760nm.</a:t>
            </a:r>
          </a:p>
        </p:txBody>
      </p:sp>
      <p:pic>
        <p:nvPicPr>
          <p:cNvPr id="29" name="Google Shape;345;g3ca6e59772f_1_63">
            <a:extLst>
              <a:ext uri="{FF2B5EF4-FFF2-40B4-BE49-F238E27FC236}">
                <a16:creationId xmlns:a16="http://schemas.microsoft.com/office/drawing/2014/main" id="{30B16F79-CF7F-8FE6-5BE7-2B537DFB121A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" b="819"/>
          <a:stretch/>
        </p:blipFill>
        <p:spPr>
          <a:xfrm>
            <a:off x="6382621" y="2481089"/>
            <a:ext cx="5601779" cy="395438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343;g3ca6e59772f_1_63">
            <a:extLst>
              <a:ext uri="{FF2B5EF4-FFF2-40B4-BE49-F238E27FC236}">
                <a16:creationId xmlns:a16="http://schemas.microsoft.com/office/drawing/2014/main" id="{8D944B69-795F-598B-44EC-7268AB06C20C}"/>
              </a:ext>
            </a:extLst>
          </p:cNvPr>
          <p:cNvSpPr txBox="1">
            <a:spLocks/>
          </p:cNvSpPr>
          <p:nvPr/>
        </p:nvSpPr>
        <p:spPr bwMode="auto">
          <a:xfrm>
            <a:off x="866279" y="4105548"/>
            <a:ext cx="4670921" cy="151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rmAutofit fontScale="92500"/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kern="0" dirty="0">
                <a:solidFill>
                  <a:schemeClr val="accent6">
                    <a:lumMod val="25000"/>
                  </a:schemeClr>
                </a:solidFill>
              </a:rPr>
              <a:t>Hardcoded                  : R²= -24.44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kern="0" dirty="0">
                <a:solidFill>
                  <a:schemeClr val="accent6">
                    <a:lumMod val="25000"/>
                  </a:schemeClr>
                </a:solidFill>
              </a:rPr>
              <a:t>Polynomial fit              : R²= 0.75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b="1" kern="0" dirty="0">
                <a:solidFill>
                  <a:schemeClr val="tx1"/>
                </a:solidFill>
              </a:rPr>
              <a:t>LUT: 	                        :R²= 0.95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656A85-8E8F-DF74-EA58-C1C247991D99}"/>
              </a:ext>
            </a:extLst>
          </p:cNvPr>
          <p:cNvSpPr txBox="1"/>
          <p:nvPr/>
        </p:nvSpPr>
        <p:spPr>
          <a:xfrm>
            <a:off x="-229227" y="2998699"/>
            <a:ext cx="6611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750k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SCOPE simulations</a:t>
            </a:r>
          </a:p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+mn-lt"/>
                <a:ea typeface="MS PGothic" pitchFamily="34" charset="-128"/>
                <a:cs typeface="Arial" panose="020B0604020202020204" pitchFamily="34" charset="0"/>
              </a:rPr>
              <a:t>(SCOPE Python Version)</a:t>
            </a:r>
            <a:endParaRPr lang="en-US" sz="1600" dirty="0">
              <a:solidFill>
                <a:srgbClr val="8197A6"/>
              </a:solidFill>
              <a:latin typeface="+mn-lt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96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C963F-26FF-5951-BA04-B0A768357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D56FC-6BD2-7AE8-2966-77F49E67B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149B1-B20C-4CF0-9680-4763C3212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</a:rPr>
              <a:t>How to apply JB model at the ecosystem scale?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What is the performance of JB model at the ecosystem scale? </a:t>
            </a:r>
          </a:p>
          <a:p>
            <a:pPr marL="123852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Fluxes</a:t>
            </a: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marL="123852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Hypothesis </a:t>
            </a:r>
          </a:p>
        </p:txBody>
      </p:sp>
    </p:spTree>
    <p:extLst>
      <p:ext uri="{BB962C8B-B14F-4D97-AF65-F5344CB8AC3E}">
        <p14:creationId xmlns:p14="http://schemas.microsoft.com/office/powerpoint/2010/main" val="2738134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8F76B-7846-5C18-8AE2-4F3596638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93CF-632B-E848-2CD5-266A7D306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US" dirty="0"/>
              <a:t>Results - SIF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79211-2729-1CB1-AA14-302BF2DA7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SIF (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No optimization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25F81A-AC0F-83A4-6CE7-FF5684387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38" y="1851403"/>
            <a:ext cx="6604244" cy="4425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778F9B-650B-182C-3503-31BF7918C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014" y="1897414"/>
            <a:ext cx="4553554" cy="43330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637230-89DF-6D82-82C0-8798D01720DA}"/>
              </a:ext>
            </a:extLst>
          </p:cNvPr>
          <p:cNvSpPr txBox="1"/>
          <p:nvPr/>
        </p:nvSpPr>
        <p:spPr>
          <a:xfrm>
            <a:off x="1816222" y="1482071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30-min</a:t>
            </a:r>
            <a:endParaRPr lang="en-US" sz="3200" b="1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25A5A-3685-A464-8BB3-F27E76918694}"/>
              </a:ext>
            </a:extLst>
          </p:cNvPr>
          <p:cNvSpPr txBox="1"/>
          <p:nvPr/>
        </p:nvSpPr>
        <p:spPr>
          <a:xfrm>
            <a:off x="8200866" y="150433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3200" b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Daily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709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EBF06-BEDA-773B-AEDF-F85E39D02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4508-65A3-4627-46B2-84217A97C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US" dirty="0"/>
              <a:t>Results - GPP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0C96A-CFE1-BECF-54FE-0511E1452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Comparing with BESS 2.0 (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No optimization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A77529-C3DE-B163-D3EC-760DA258F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9" y="1929710"/>
            <a:ext cx="6030425" cy="4162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E65987-D338-B1F5-B0DD-51DDA56E6289}"/>
              </a:ext>
            </a:extLst>
          </p:cNvPr>
          <p:cNvSpPr txBox="1"/>
          <p:nvPr/>
        </p:nvSpPr>
        <p:spPr>
          <a:xfrm>
            <a:off x="1218345" y="1560378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30-min BESS-JB</a:t>
            </a:r>
            <a:endParaRPr lang="en-US" sz="2800" b="1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2A614-6503-A14F-FE89-38EC9346E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0654" y="1970918"/>
            <a:ext cx="5940176" cy="4079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236235-5536-7B49-0E95-5D48AAEF76C6}"/>
              </a:ext>
            </a:extLst>
          </p:cNvPr>
          <p:cNvSpPr txBox="1"/>
          <p:nvPr/>
        </p:nvSpPr>
        <p:spPr>
          <a:xfrm>
            <a:off x="6699738" y="1560378"/>
            <a:ext cx="3938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30-min BESS</a:t>
            </a:r>
            <a:r>
              <a:rPr lang="zh-CN" altLang="en-US" sz="2800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2.0</a:t>
            </a:r>
            <a:endParaRPr lang="en-US" sz="2800" b="1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93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05533-3274-6EA6-B941-E74A30042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1E54A-B929-E273-7952-71FF50C88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4E25A-DAB7-F988-A24A-99729EC18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</a:rPr>
              <a:t>How to apply JB model at the ecosystem scale?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What is the performance of JB model at the ecosystem scale? </a:t>
            </a:r>
          </a:p>
          <a:p>
            <a:pPr marL="123852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Fluxes</a:t>
            </a:r>
          </a:p>
          <a:p>
            <a:pPr marL="123852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Hypothesis </a:t>
            </a:r>
          </a:p>
        </p:txBody>
      </p:sp>
    </p:spTree>
    <p:extLst>
      <p:ext uri="{BB962C8B-B14F-4D97-AF65-F5344CB8AC3E}">
        <p14:creationId xmlns:p14="http://schemas.microsoft.com/office/powerpoint/2010/main" val="3340315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0C118-22C2-E9AE-016B-82276DC60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EAD93-0C1B-FAB5-5BD3-B28019FB2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US" dirty="0"/>
              <a:t>Questions -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21CF5-3D9B-C469-BD4D-1B4EA35F2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Sub-questions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Excitation balance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1295676" lvl="1" indent="-5143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Why did the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q</a:t>
            </a:r>
            <a:r>
              <a:rPr lang="en-US" baseline="-25000" dirty="0" err="1">
                <a:solidFill>
                  <a:schemeClr val="tx2">
                    <a:lumMod val="50000"/>
                  </a:schemeClr>
                </a:solidFill>
              </a:rPr>
              <a:t>L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decrease to specific values?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State transition</a:t>
            </a:r>
          </a:p>
          <a:p>
            <a:pPr marL="1295676" lvl="1" indent="-5143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How did the redistribution of excitation from PSII to PSI influence the quantum yield of PSII?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Cyclic electron transport</a:t>
            </a:r>
          </a:p>
          <a:p>
            <a:pPr marL="1295676" lvl="1" indent="-5143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en-US" dirty="0">
                <a:solidFill>
                  <a:schemeClr val="tx2">
                    <a:lumMod val="50000"/>
                  </a:schemeClr>
                </a:solidFill>
              </a:rPr>
              <a:t>Did the alternative CET at PSI happen and when?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Heat dissipation</a:t>
            </a:r>
          </a:p>
          <a:p>
            <a:pPr marL="1295676" marR="0" lvl="1" indent="-51435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335E6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When and where the heat dissipation happened? (energy balance)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Contribution of PSI to SIF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1238526" lvl="1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How many percent SIF is from PSI?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7240E-C03E-1F03-2373-068FC6C2B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505" y="1613159"/>
            <a:ext cx="3441700" cy="11684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010E6C05-9A95-3100-313D-ADB092B90709}"/>
              </a:ext>
            </a:extLst>
          </p:cNvPr>
          <p:cNvSpPr/>
          <p:nvPr/>
        </p:nvSpPr>
        <p:spPr>
          <a:xfrm>
            <a:off x="3164373" y="1742122"/>
            <a:ext cx="3441700" cy="455237"/>
          </a:xfrm>
          <a:custGeom>
            <a:avLst/>
            <a:gdLst>
              <a:gd name="csX0" fmla="*/ 0 w 3769567"/>
              <a:gd name="csY0" fmla="*/ 590531 h 590531"/>
              <a:gd name="csX1" fmla="*/ 1772816 w 3769567"/>
              <a:gd name="csY1" fmla="*/ 12033 h 590531"/>
              <a:gd name="csX2" fmla="*/ 3769567 w 3769567"/>
              <a:gd name="csY2" fmla="*/ 254629 h 5905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3769567" h="590531">
                <a:moveTo>
                  <a:pt x="0" y="590531"/>
                </a:moveTo>
                <a:cubicBezTo>
                  <a:pt x="572277" y="329274"/>
                  <a:pt x="1144555" y="68017"/>
                  <a:pt x="1772816" y="12033"/>
                </a:cubicBezTo>
                <a:cubicBezTo>
                  <a:pt x="2401077" y="-43951"/>
                  <a:pt x="3085322" y="105339"/>
                  <a:pt x="3769567" y="254629"/>
                </a:cubicBezTo>
              </a:path>
            </a:pathLst>
          </a:custGeom>
          <a:noFill/>
          <a:ln w="60325"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AE1A0A-1513-3B09-CF84-EBE0C116CEA9}"/>
              </a:ext>
            </a:extLst>
          </p:cNvPr>
          <p:cNvSpPr/>
          <p:nvPr/>
        </p:nvSpPr>
        <p:spPr>
          <a:xfrm>
            <a:off x="2769025" y="2197359"/>
            <a:ext cx="429208" cy="27991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F4765A0-4DDC-FAB6-A22F-533A39DE92B2}"/>
              </a:ext>
            </a:extLst>
          </p:cNvPr>
          <p:cNvSpPr/>
          <p:nvPr/>
        </p:nvSpPr>
        <p:spPr>
          <a:xfrm>
            <a:off x="6606073" y="1613159"/>
            <a:ext cx="970384" cy="13353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68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C2C85-94A6-13E3-DFB4-810D5BA7A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5D66-BFAB-65B5-2DC7-5A6BCA1BC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- Excitation balance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38C0C-88DC-AE14-D0D6-9468B4971961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sym typeface="Arial"/>
              </a:rPr>
              <a:t>Basic hypothesis: excitation balance 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E8A3BC-BA3D-724E-3AF7-3E3F7B3CB956}"/>
              </a:ext>
            </a:extLst>
          </p:cNvPr>
          <p:cNvGrpSpPr/>
          <p:nvPr/>
        </p:nvGrpSpPr>
        <p:grpSpPr>
          <a:xfrm>
            <a:off x="0" y="1556319"/>
            <a:ext cx="6126665" cy="4126343"/>
            <a:chOff x="21337" y="1929270"/>
            <a:chExt cx="6032121" cy="39663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B28DBA-0284-2568-A626-71BD3A7C2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37" y="1929270"/>
              <a:ext cx="6032121" cy="3966326"/>
            </a:xfrm>
            <a:prstGeom prst="rect">
              <a:avLst/>
            </a:prstGeom>
          </p:spPr>
        </p:pic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D58B6429-24DE-80FC-F4E2-96F4C9BF56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046" y="3912433"/>
              <a:ext cx="457200" cy="87923"/>
            </a:xfrm>
            <a:prstGeom prst="curvedConnector3">
              <a:avLst/>
            </a:prstGeom>
            <a:ln w="539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7D055831-3786-A5F7-C34A-E5C01328D1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845" y="4298132"/>
              <a:ext cx="357556" cy="83225"/>
            </a:xfrm>
            <a:prstGeom prst="curvedConnector3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295A689E-FFFE-2A9F-EAFA-984FDE56476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615178" y="2832516"/>
              <a:ext cx="424817" cy="12700"/>
            </a:xfrm>
            <a:prstGeom prst="curvedConnector3">
              <a:avLst/>
            </a:prstGeom>
            <a:ln w="539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B44093E-8B67-F6B6-C543-EC5A05B940AE}"/>
              </a:ext>
            </a:extLst>
          </p:cNvPr>
          <p:cNvGrpSpPr/>
          <p:nvPr/>
        </p:nvGrpSpPr>
        <p:grpSpPr>
          <a:xfrm>
            <a:off x="6265223" y="1035618"/>
            <a:ext cx="6126665" cy="5299680"/>
            <a:chOff x="6219154" y="1182657"/>
            <a:chExt cx="5801031" cy="5223476"/>
          </a:xfrm>
        </p:grpSpPr>
        <p:grpSp>
          <p:nvGrpSpPr>
            <p:cNvPr id="42" name="Google Shape;247;g3867b56ef64_0_10">
              <a:extLst>
                <a:ext uri="{FF2B5EF4-FFF2-40B4-BE49-F238E27FC236}">
                  <a16:creationId xmlns:a16="http://schemas.microsoft.com/office/drawing/2014/main" id="{27B8D707-B392-14B8-357A-6DA9398F7F66}"/>
                </a:ext>
              </a:extLst>
            </p:cNvPr>
            <p:cNvGrpSpPr/>
            <p:nvPr/>
          </p:nvGrpSpPr>
          <p:grpSpPr>
            <a:xfrm rot="1767953">
              <a:off x="6400357" y="1506652"/>
              <a:ext cx="2074042" cy="2244790"/>
              <a:chOff x="5544066" y="575090"/>
              <a:chExt cx="4112609" cy="3422640"/>
            </a:xfrm>
            <a:solidFill>
              <a:srgbClr val="156082">
                <a:alpha val="62899"/>
              </a:srgbClr>
            </a:solidFill>
          </p:grpSpPr>
          <p:sp>
            <p:nvSpPr>
              <p:cNvPr id="69" name="Google Shape;248;g3867b56ef64_0_10">
                <a:extLst>
                  <a:ext uri="{FF2B5EF4-FFF2-40B4-BE49-F238E27FC236}">
                    <a16:creationId xmlns:a16="http://schemas.microsoft.com/office/drawing/2014/main" id="{E9D8C6AA-BF5A-5CF2-4892-B97E410324F4}"/>
                  </a:ext>
                </a:extLst>
              </p:cNvPr>
              <p:cNvSpPr/>
              <p:nvPr/>
            </p:nvSpPr>
            <p:spPr>
              <a:xfrm>
                <a:off x="6968181" y="3281030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49;g3867b56ef64_0_10">
                <a:extLst>
                  <a:ext uri="{FF2B5EF4-FFF2-40B4-BE49-F238E27FC236}">
                    <a16:creationId xmlns:a16="http://schemas.microsoft.com/office/drawing/2014/main" id="{C33888D3-72F6-1C40-71B7-F6C7E885689F}"/>
                  </a:ext>
                </a:extLst>
              </p:cNvPr>
              <p:cNvSpPr/>
              <p:nvPr/>
            </p:nvSpPr>
            <p:spPr>
              <a:xfrm>
                <a:off x="8966675" y="575090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50;g3867b56ef64_0_10">
                <a:extLst>
                  <a:ext uri="{FF2B5EF4-FFF2-40B4-BE49-F238E27FC236}">
                    <a16:creationId xmlns:a16="http://schemas.microsoft.com/office/drawing/2014/main" id="{662EC568-E053-EB51-92DD-42E4D22000FC}"/>
                  </a:ext>
                </a:extLst>
              </p:cNvPr>
              <p:cNvSpPr/>
              <p:nvPr/>
            </p:nvSpPr>
            <p:spPr>
              <a:xfrm>
                <a:off x="5544066" y="1603461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34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51;g3867b56ef64_0_10">
                <a:extLst>
                  <a:ext uri="{FF2B5EF4-FFF2-40B4-BE49-F238E27FC236}">
                    <a16:creationId xmlns:a16="http://schemas.microsoft.com/office/drawing/2014/main" id="{A97B6493-56EB-5E51-211F-C7778FCBBB9F}"/>
                  </a:ext>
                </a:extLst>
              </p:cNvPr>
              <p:cNvSpPr/>
              <p:nvPr/>
            </p:nvSpPr>
            <p:spPr>
              <a:xfrm>
                <a:off x="6308185" y="808878"/>
                <a:ext cx="690000" cy="716699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52;g3867b56ef64_0_10">
                <a:extLst>
                  <a:ext uri="{FF2B5EF4-FFF2-40B4-BE49-F238E27FC236}">
                    <a16:creationId xmlns:a16="http://schemas.microsoft.com/office/drawing/2014/main" id="{4FC2C0E6-4EFE-5A92-26D4-EF6B592352C5}"/>
                  </a:ext>
                </a:extLst>
              </p:cNvPr>
              <p:cNvSpPr/>
              <p:nvPr/>
            </p:nvSpPr>
            <p:spPr>
              <a:xfrm>
                <a:off x="7271951" y="2478753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53;g3867b56ef64_0_10">
                <a:extLst>
                  <a:ext uri="{FF2B5EF4-FFF2-40B4-BE49-F238E27FC236}">
                    <a16:creationId xmlns:a16="http://schemas.microsoft.com/office/drawing/2014/main" id="{5ECE0E50-62E3-A056-CBC6-DE89637444B3}"/>
                  </a:ext>
                </a:extLst>
              </p:cNvPr>
              <p:cNvSpPr/>
              <p:nvPr/>
            </p:nvSpPr>
            <p:spPr>
              <a:xfrm>
                <a:off x="6330780" y="2320153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54;g3867b56ef64_0_10">
                <a:extLst>
                  <a:ext uri="{FF2B5EF4-FFF2-40B4-BE49-F238E27FC236}">
                    <a16:creationId xmlns:a16="http://schemas.microsoft.com/office/drawing/2014/main" id="{FE08B3FE-F2AD-F76C-ED59-A7856E471E7E}"/>
                  </a:ext>
                </a:extLst>
              </p:cNvPr>
              <p:cNvSpPr/>
              <p:nvPr/>
            </p:nvSpPr>
            <p:spPr>
              <a:xfrm>
                <a:off x="8321407" y="1161771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55;g3867b56ef64_0_10">
                <a:extLst>
                  <a:ext uri="{FF2B5EF4-FFF2-40B4-BE49-F238E27FC236}">
                    <a16:creationId xmlns:a16="http://schemas.microsoft.com/office/drawing/2014/main" id="{A509E1AD-240B-7ABD-BB8F-84976A394E4E}"/>
                  </a:ext>
                </a:extLst>
              </p:cNvPr>
              <p:cNvSpPr/>
              <p:nvPr/>
            </p:nvSpPr>
            <p:spPr>
              <a:xfrm>
                <a:off x="6886832" y="1431925"/>
                <a:ext cx="690000" cy="716699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56;g3867b56ef64_0_10">
                <a:extLst>
                  <a:ext uri="{FF2B5EF4-FFF2-40B4-BE49-F238E27FC236}">
                    <a16:creationId xmlns:a16="http://schemas.microsoft.com/office/drawing/2014/main" id="{511DC35E-B496-86BA-3910-AFAD17C26CB6}"/>
                  </a:ext>
                </a:extLst>
              </p:cNvPr>
              <p:cNvSpPr/>
              <p:nvPr/>
            </p:nvSpPr>
            <p:spPr>
              <a:xfrm>
                <a:off x="7649862" y="1762061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257;g3867b56ef64_0_10">
              <a:extLst>
                <a:ext uri="{FF2B5EF4-FFF2-40B4-BE49-F238E27FC236}">
                  <a16:creationId xmlns:a16="http://schemas.microsoft.com/office/drawing/2014/main" id="{F29EE1AE-5699-545C-C0F5-E5B5C807039A}"/>
                </a:ext>
              </a:extLst>
            </p:cNvPr>
            <p:cNvSpPr/>
            <p:nvPr/>
          </p:nvSpPr>
          <p:spPr>
            <a:xfrm>
              <a:off x="8755671" y="4921126"/>
              <a:ext cx="497278" cy="377143"/>
            </a:xfrm>
            <a:prstGeom prst="ellipse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050" b="0" i="0" u="none" strike="noStrike" kern="0" cap="none" spc="0" normalizeH="0" baseline="3000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grpSp>
          <p:nvGrpSpPr>
            <p:cNvPr id="44" name="Google Shape;258;g3867b56ef64_0_10">
              <a:extLst>
                <a:ext uri="{FF2B5EF4-FFF2-40B4-BE49-F238E27FC236}">
                  <a16:creationId xmlns:a16="http://schemas.microsoft.com/office/drawing/2014/main" id="{40D94500-4081-3D61-7409-714F7BA717D8}"/>
                </a:ext>
              </a:extLst>
            </p:cNvPr>
            <p:cNvGrpSpPr/>
            <p:nvPr/>
          </p:nvGrpSpPr>
          <p:grpSpPr>
            <a:xfrm rot="19264781">
              <a:off x="8502280" y="1824455"/>
              <a:ext cx="2313557" cy="2108890"/>
              <a:chOff x="4348634" y="782369"/>
              <a:chExt cx="4587439" cy="3215361"/>
            </a:xfrm>
          </p:grpSpPr>
          <p:sp>
            <p:nvSpPr>
              <p:cNvPr id="60" name="Google Shape;259;g3867b56ef64_0_10">
                <a:extLst>
                  <a:ext uri="{FF2B5EF4-FFF2-40B4-BE49-F238E27FC236}">
                    <a16:creationId xmlns:a16="http://schemas.microsoft.com/office/drawing/2014/main" id="{C9938C4A-C665-1132-63FF-E46C4334ED09}"/>
                  </a:ext>
                </a:extLst>
              </p:cNvPr>
              <p:cNvSpPr/>
              <p:nvPr/>
            </p:nvSpPr>
            <p:spPr>
              <a:xfrm>
                <a:off x="6968181" y="3281030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60;g3867b56ef64_0_10">
                <a:extLst>
                  <a:ext uri="{FF2B5EF4-FFF2-40B4-BE49-F238E27FC236}">
                    <a16:creationId xmlns:a16="http://schemas.microsoft.com/office/drawing/2014/main" id="{C7CBAF12-FD07-F517-28B0-B8003AFED840}"/>
                  </a:ext>
                </a:extLst>
              </p:cNvPr>
              <p:cNvSpPr/>
              <p:nvPr/>
            </p:nvSpPr>
            <p:spPr>
              <a:xfrm>
                <a:off x="7722972" y="782369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61;g3867b56ef64_0_10">
                <a:extLst>
                  <a:ext uri="{FF2B5EF4-FFF2-40B4-BE49-F238E27FC236}">
                    <a16:creationId xmlns:a16="http://schemas.microsoft.com/office/drawing/2014/main" id="{DBF1ED9C-9FCC-0ADA-D98D-02D8A87AD7A8}"/>
                  </a:ext>
                </a:extLst>
              </p:cNvPr>
              <p:cNvSpPr/>
              <p:nvPr/>
            </p:nvSpPr>
            <p:spPr>
              <a:xfrm>
                <a:off x="4348634" y="1200660"/>
                <a:ext cx="690000" cy="716700"/>
              </a:xfrm>
              <a:prstGeom prst="ellipse">
                <a:avLst/>
              </a:prstGeom>
              <a:solidFill>
                <a:srgbClr val="156082">
                  <a:alpha val="62899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62;g3867b56ef64_0_10">
                <a:extLst>
                  <a:ext uri="{FF2B5EF4-FFF2-40B4-BE49-F238E27FC236}">
                    <a16:creationId xmlns:a16="http://schemas.microsoft.com/office/drawing/2014/main" id="{A6650EC8-75A2-723C-15CB-4D8591904E53}"/>
                  </a:ext>
                </a:extLst>
              </p:cNvPr>
              <p:cNvSpPr/>
              <p:nvPr/>
            </p:nvSpPr>
            <p:spPr>
              <a:xfrm>
                <a:off x="6277232" y="822325"/>
                <a:ext cx="690000" cy="716700"/>
              </a:xfrm>
              <a:prstGeom prst="ellipse">
                <a:avLst/>
              </a:prstGeom>
              <a:solidFill>
                <a:srgbClr val="156082">
                  <a:alpha val="62899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63;g3867b56ef64_0_10">
                <a:extLst>
                  <a:ext uri="{FF2B5EF4-FFF2-40B4-BE49-F238E27FC236}">
                    <a16:creationId xmlns:a16="http://schemas.microsoft.com/office/drawing/2014/main" id="{AC3DB464-3675-B3E6-689F-B3E0ED60F785}"/>
                  </a:ext>
                </a:extLst>
              </p:cNvPr>
              <p:cNvSpPr/>
              <p:nvPr/>
            </p:nvSpPr>
            <p:spPr>
              <a:xfrm>
                <a:off x="7271951" y="2478753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64;g3867b56ef64_0_10">
                <a:extLst>
                  <a:ext uri="{FF2B5EF4-FFF2-40B4-BE49-F238E27FC236}">
                    <a16:creationId xmlns:a16="http://schemas.microsoft.com/office/drawing/2014/main" id="{0FD97BB2-CD17-44A1-CD9A-8F2A354E1272}"/>
                  </a:ext>
                </a:extLst>
              </p:cNvPr>
              <p:cNvSpPr/>
              <p:nvPr/>
            </p:nvSpPr>
            <p:spPr>
              <a:xfrm>
                <a:off x="6330780" y="2320153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65;g3867b56ef64_0_10">
                <a:extLst>
                  <a:ext uri="{FF2B5EF4-FFF2-40B4-BE49-F238E27FC236}">
                    <a16:creationId xmlns:a16="http://schemas.microsoft.com/office/drawing/2014/main" id="{964069C9-AA7F-BD65-7759-9B6DE9669650}"/>
                  </a:ext>
                </a:extLst>
              </p:cNvPr>
              <p:cNvSpPr/>
              <p:nvPr/>
            </p:nvSpPr>
            <p:spPr>
              <a:xfrm>
                <a:off x="8246073" y="1332342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66;g3867b56ef64_0_10">
                <a:extLst>
                  <a:ext uri="{FF2B5EF4-FFF2-40B4-BE49-F238E27FC236}">
                    <a16:creationId xmlns:a16="http://schemas.microsoft.com/office/drawing/2014/main" id="{D1ADF7B8-4C51-045D-68BD-DD9BAE3C8AF2}"/>
                  </a:ext>
                </a:extLst>
              </p:cNvPr>
              <p:cNvSpPr/>
              <p:nvPr/>
            </p:nvSpPr>
            <p:spPr>
              <a:xfrm>
                <a:off x="6886832" y="1431925"/>
                <a:ext cx="690000" cy="716700"/>
              </a:xfrm>
              <a:prstGeom prst="ellipse">
                <a:avLst/>
              </a:prstGeom>
              <a:solidFill>
                <a:srgbClr val="156082">
                  <a:alpha val="62899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67;g3867b56ef64_0_10">
                <a:extLst>
                  <a:ext uri="{FF2B5EF4-FFF2-40B4-BE49-F238E27FC236}">
                    <a16:creationId xmlns:a16="http://schemas.microsoft.com/office/drawing/2014/main" id="{9BBDA24B-93AB-33DD-E415-342F6C07024F}"/>
                  </a:ext>
                </a:extLst>
              </p:cNvPr>
              <p:cNvSpPr/>
              <p:nvPr/>
            </p:nvSpPr>
            <p:spPr>
              <a:xfrm>
                <a:off x="7649862" y="1762061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5" name="Google Shape;269;g3867b56ef64_0_10">
              <a:extLst>
                <a:ext uri="{FF2B5EF4-FFF2-40B4-BE49-F238E27FC236}">
                  <a16:creationId xmlns:a16="http://schemas.microsoft.com/office/drawing/2014/main" id="{5C81FE49-486A-DE7B-5AE0-5EA1786A29E2}"/>
                </a:ext>
              </a:extLst>
            </p:cNvPr>
            <p:cNvCxnSpPr/>
            <p:nvPr/>
          </p:nvCxnSpPr>
          <p:spPr>
            <a:xfrm>
              <a:off x="6881931" y="4140835"/>
              <a:ext cx="1153007" cy="0"/>
            </a:xfrm>
            <a:prstGeom prst="straightConnector1">
              <a:avLst/>
            </a:prstGeom>
            <a:noFill/>
            <a:ln w="19050" cap="flat" cmpd="sng">
              <a:solidFill>
                <a:srgbClr val="156082">
                  <a:alpha val="42878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6" name="Google Shape;270;g3867b56ef64_0_10">
              <a:extLst>
                <a:ext uri="{FF2B5EF4-FFF2-40B4-BE49-F238E27FC236}">
                  <a16:creationId xmlns:a16="http://schemas.microsoft.com/office/drawing/2014/main" id="{C6331410-9F09-8228-B2B5-CBF73918C5DF}"/>
                </a:ext>
              </a:extLst>
            </p:cNvPr>
            <p:cNvCxnSpPr/>
            <p:nvPr/>
          </p:nvCxnSpPr>
          <p:spPr>
            <a:xfrm rot="10800000" flipH="1">
              <a:off x="9110336" y="4132415"/>
              <a:ext cx="1201041" cy="8554"/>
            </a:xfrm>
            <a:prstGeom prst="straightConnector1">
              <a:avLst/>
            </a:prstGeom>
            <a:noFill/>
            <a:ln w="19050" cap="flat" cmpd="sng">
              <a:solidFill>
                <a:srgbClr val="156082">
                  <a:alpha val="42878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7" name="Google Shape;271;g3867b56ef64_0_10">
              <a:extLst>
                <a:ext uri="{FF2B5EF4-FFF2-40B4-BE49-F238E27FC236}">
                  <a16:creationId xmlns:a16="http://schemas.microsoft.com/office/drawing/2014/main" id="{D3E4A72E-56EC-D234-1184-A66628B442C8}"/>
                </a:ext>
              </a:extLst>
            </p:cNvPr>
            <p:cNvCxnSpPr/>
            <p:nvPr/>
          </p:nvCxnSpPr>
          <p:spPr>
            <a:xfrm rot="10800000" flipH="1">
              <a:off x="7554040" y="2989127"/>
              <a:ext cx="2084182" cy="329968"/>
            </a:xfrm>
            <a:prstGeom prst="curvedConnector3">
              <a:avLst>
                <a:gd name="adj1" fmla="val 50000"/>
              </a:avLst>
            </a:prstGeom>
            <a:solidFill>
              <a:srgbClr val="156082">
                <a:alpha val="59120"/>
              </a:srgbClr>
            </a:solidFill>
            <a:ln w="19050" cap="flat" cmpd="sng">
              <a:solidFill>
                <a:srgbClr val="082836">
                  <a:alpha val="62734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8" name="Google Shape;272;g3867b56ef64_0_10">
              <a:extLst>
                <a:ext uri="{FF2B5EF4-FFF2-40B4-BE49-F238E27FC236}">
                  <a16:creationId xmlns:a16="http://schemas.microsoft.com/office/drawing/2014/main" id="{2A0FB88E-7843-8517-E2B7-6F9F5728545D}"/>
                </a:ext>
              </a:extLst>
            </p:cNvPr>
            <p:cNvSpPr/>
            <p:nvPr/>
          </p:nvSpPr>
          <p:spPr>
            <a:xfrm>
              <a:off x="7244167" y="3949496"/>
              <a:ext cx="481732" cy="342928"/>
            </a:xfrm>
            <a:prstGeom prst="ellipse">
              <a:avLst/>
            </a:prstGeom>
            <a:solidFill>
              <a:srgbClr val="FFFF00">
                <a:alpha val="43086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050" b="0" i="0" u="none" strike="noStrike" kern="0" cap="none" spc="0" normalizeH="0" baseline="3000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</a:t>
              </a:r>
              <a:endParaRPr kumimoji="0" sz="1050" b="0" i="0" u="none" strike="noStrike" kern="0" cap="none" spc="0" normalizeH="0" baseline="3000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9" name="Google Shape;273;g3867b56ef64_0_10">
              <a:extLst>
                <a:ext uri="{FF2B5EF4-FFF2-40B4-BE49-F238E27FC236}">
                  <a16:creationId xmlns:a16="http://schemas.microsoft.com/office/drawing/2014/main" id="{F051F319-D0D5-E452-FBA1-F51CEE8F66E1}"/>
                </a:ext>
              </a:extLst>
            </p:cNvPr>
            <p:cNvSpPr/>
            <p:nvPr/>
          </p:nvSpPr>
          <p:spPr>
            <a:xfrm>
              <a:off x="9397187" y="3905955"/>
              <a:ext cx="517607" cy="385697"/>
            </a:xfrm>
            <a:prstGeom prst="ellipse">
              <a:avLst/>
            </a:prstGeom>
            <a:solidFill>
              <a:srgbClr val="FFFF00">
                <a:alpha val="42708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050" b="0" i="0" u="none" strike="noStrike" kern="0" cap="none" spc="0" normalizeH="0" baseline="3000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0" name="Google Shape;274;g3867b56ef64_0_10">
              <a:extLst>
                <a:ext uri="{FF2B5EF4-FFF2-40B4-BE49-F238E27FC236}">
                  <a16:creationId xmlns:a16="http://schemas.microsoft.com/office/drawing/2014/main" id="{3A6E76DC-4BA8-E04F-D23F-AE6F0123D413}"/>
                </a:ext>
              </a:extLst>
            </p:cNvPr>
            <p:cNvSpPr txBox="1"/>
            <p:nvPr/>
          </p:nvSpPr>
          <p:spPr>
            <a:xfrm>
              <a:off x="6341986" y="4775145"/>
              <a:ext cx="61070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PSII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51" name="Google Shape;275;g3867b56ef64_0_10">
              <a:extLst>
                <a:ext uri="{FF2B5EF4-FFF2-40B4-BE49-F238E27FC236}">
                  <a16:creationId xmlns:a16="http://schemas.microsoft.com/office/drawing/2014/main" id="{110DA397-76A8-6754-78B8-823A11A4D1B2}"/>
                </a:ext>
              </a:extLst>
            </p:cNvPr>
            <p:cNvSpPr txBox="1"/>
            <p:nvPr/>
          </p:nvSpPr>
          <p:spPr>
            <a:xfrm>
              <a:off x="10582069" y="4775803"/>
              <a:ext cx="566439" cy="3336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PSI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cxnSp>
          <p:nvCxnSpPr>
            <p:cNvPr id="52" name="Google Shape;276;g3867b56ef64_0_10">
              <a:extLst>
                <a:ext uri="{FF2B5EF4-FFF2-40B4-BE49-F238E27FC236}">
                  <a16:creationId xmlns:a16="http://schemas.microsoft.com/office/drawing/2014/main" id="{57E76897-A05B-5317-2009-F795D62ABB97}"/>
                </a:ext>
              </a:extLst>
            </p:cNvPr>
            <p:cNvCxnSpPr/>
            <p:nvPr/>
          </p:nvCxnSpPr>
          <p:spPr>
            <a:xfrm flipH="1">
              <a:off x="9268190" y="4436722"/>
              <a:ext cx="1449580" cy="687152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rgbClr val="156082">
                  <a:alpha val="43000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3" name="Google Shape;277;g3867b56ef64_0_10">
              <a:extLst>
                <a:ext uri="{FF2B5EF4-FFF2-40B4-BE49-F238E27FC236}">
                  <a16:creationId xmlns:a16="http://schemas.microsoft.com/office/drawing/2014/main" id="{C598DBA5-951B-16DB-D058-8B2BC639D022}"/>
                </a:ext>
              </a:extLst>
            </p:cNvPr>
            <p:cNvCxnSpPr/>
            <p:nvPr/>
          </p:nvCxnSpPr>
          <p:spPr>
            <a:xfrm rot="10800000">
              <a:off x="7890269" y="4394826"/>
              <a:ext cx="865403" cy="728884"/>
            </a:xfrm>
            <a:prstGeom prst="curvedConnector3">
              <a:avLst>
                <a:gd name="adj1" fmla="val 188063"/>
              </a:avLst>
            </a:prstGeom>
            <a:noFill/>
            <a:ln w="19050" cap="flat" cmpd="sng">
              <a:solidFill>
                <a:srgbClr val="156082">
                  <a:alpha val="42553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54" name="Google Shape;278;g3867b56ef64_0_10">
              <a:extLst>
                <a:ext uri="{FF2B5EF4-FFF2-40B4-BE49-F238E27FC236}">
                  <a16:creationId xmlns:a16="http://schemas.microsoft.com/office/drawing/2014/main" id="{055137EE-4CBE-C033-D4D2-91FA84C7B699}"/>
                </a:ext>
              </a:extLst>
            </p:cNvPr>
            <p:cNvSpPr txBox="1"/>
            <p:nvPr/>
          </p:nvSpPr>
          <p:spPr>
            <a:xfrm>
              <a:off x="11104427" y="3768817"/>
              <a:ext cx="915758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6">
                      <a:lumMod val="90000"/>
                    </a:schemeClr>
                  </a:solidFill>
                </a:rPr>
                <a:t>NPQ</a:t>
              </a:r>
              <a:r>
                <a:rPr lang="en-US" sz="1600" baseline="-25000" dirty="0">
                  <a:solidFill>
                    <a:schemeClr val="accent6">
                      <a:lumMod val="90000"/>
                    </a:schemeClr>
                  </a:solidFill>
                </a:rPr>
                <a:t>PSI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55" name="Google Shape;279;g3867b56ef64_0_10">
              <a:extLst>
                <a:ext uri="{FF2B5EF4-FFF2-40B4-BE49-F238E27FC236}">
                  <a16:creationId xmlns:a16="http://schemas.microsoft.com/office/drawing/2014/main" id="{A415406B-3326-E169-C0BA-E8BBE9095BB5}"/>
                </a:ext>
              </a:extLst>
            </p:cNvPr>
            <p:cNvSpPr/>
            <p:nvPr/>
          </p:nvSpPr>
          <p:spPr>
            <a:xfrm rot="5400000">
              <a:off x="10213747" y="1278640"/>
              <a:ext cx="672092" cy="480125"/>
            </a:xfrm>
            <a:prstGeom prst="lightningBolt">
              <a:avLst/>
            </a:prstGeom>
            <a:solidFill>
              <a:srgbClr val="FFC000">
                <a:alpha val="42928"/>
              </a:srgbClr>
            </a:solidFill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80;g3867b56ef64_0_10">
              <a:extLst>
                <a:ext uri="{FF2B5EF4-FFF2-40B4-BE49-F238E27FC236}">
                  <a16:creationId xmlns:a16="http://schemas.microsoft.com/office/drawing/2014/main" id="{61979250-6709-F117-B0A8-DA523C317444}"/>
                </a:ext>
              </a:extLst>
            </p:cNvPr>
            <p:cNvSpPr txBox="1"/>
            <p:nvPr/>
          </p:nvSpPr>
          <p:spPr>
            <a:xfrm>
              <a:off x="10549793" y="1695713"/>
              <a:ext cx="853051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6">
                      <a:lumMod val="90000"/>
                    </a:schemeClr>
                  </a:solidFill>
                </a:rPr>
                <a:t>SIF</a:t>
              </a:r>
              <a:r>
                <a:rPr lang="en-US" sz="1600" baseline="-25000" dirty="0">
                  <a:solidFill>
                    <a:schemeClr val="accent6">
                      <a:lumMod val="90000"/>
                    </a:schemeClr>
                  </a:solidFill>
                </a:rPr>
                <a:t>PSI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57" name="Google Shape;281;g3867b56ef64_0_10">
              <a:extLst>
                <a:ext uri="{FF2B5EF4-FFF2-40B4-BE49-F238E27FC236}">
                  <a16:creationId xmlns:a16="http://schemas.microsoft.com/office/drawing/2014/main" id="{75082B00-F907-C5B0-B08D-7304F01C2038}"/>
                </a:ext>
              </a:extLst>
            </p:cNvPr>
            <p:cNvSpPr txBox="1"/>
            <p:nvPr/>
          </p:nvSpPr>
          <p:spPr>
            <a:xfrm>
              <a:off x="7827527" y="1307632"/>
              <a:ext cx="918213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6">
                      <a:lumMod val="90000"/>
                    </a:schemeClr>
                  </a:solidFill>
                </a:rPr>
                <a:t>NPQ</a:t>
              </a:r>
              <a:r>
                <a:rPr lang="en-US" sz="1600" baseline="-25000" dirty="0">
                  <a:solidFill>
                    <a:schemeClr val="accent6">
                      <a:lumMod val="90000"/>
                    </a:schemeClr>
                  </a:solidFill>
                </a:rPr>
                <a:t>PSII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58" name="Google Shape;282;g3867b56ef64_0_10">
              <a:extLst>
                <a:ext uri="{FF2B5EF4-FFF2-40B4-BE49-F238E27FC236}">
                  <a16:creationId xmlns:a16="http://schemas.microsoft.com/office/drawing/2014/main" id="{CFF55BCF-8E0E-E0BF-1373-527589D7AD23}"/>
                </a:ext>
              </a:extLst>
            </p:cNvPr>
            <p:cNvSpPr/>
            <p:nvPr/>
          </p:nvSpPr>
          <p:spPr>
            <a:xfrm>
              <a:off x="6223106" y="1277614"/>
              <a:ext cx="516790" cy="624409"/>
            </a:xfrm>
            <a:prstGeom prst="lightningBolt">
              <a:avLst/>
            </a:prstGeom>
            <a:solidFill>
              <a:srgbClr val="FFC000">
                <a:alpha val="42928"/>
              </a:srgbClr>
            </a:solidFill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83;g3867b56ef64_0_10">
              <a:extLst>
                <a:ext uri="{FF2B5EF4-FFF2-40B4-BE49-F238E27FC236}">
                  <a16:creationId xmlns:a16="http://schemas.microsoft.com/office/drawing/2014/main" id="{83E11416-4CD4-F036-496E-61758C647B8D}"/>
                </a:ext>
              </a:extLst>
            </p:cNvPr>
            <p:cNvSpPr txBox="1"/>
            <p:nvPr/>
          </p:nvSpPr>
          <p:spPr>
            <a:xfrm>
              <a:off x="6635636" y="1286686"/>
              <a:ext cx="83849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accent6">
                      <a:lumMod val="90000"/>
                    </a:schemeClr>
                  </a:solidFill>
                </a:rPr>
                <a:t>SIF</a:t>
              </a:r>
              <a:r>
                <a:rPr lang="en-US" sz="1600" baseline="-25000" dirty="0">
                  <a:solidFill>
                    <a:schemeClr val="accent6">
                      <a:lumMod val="90000"/>
                    </a:schemeClr>
                  </a:solidFill>
                </a:rPr>
                <a:t>PSII</a:t>
              </a:r>
              <a:endParaRPr lang="en-US" sz="1400" kern="0" dirty="0">
                <a:solidFill>
                  <a:schemeClr val="accent6">
                    <a:lumMod val="90000"/>
                  </a:schemeClr>
                </a:solidFill>
                <a:latin typeface="Aptos" panose="02110004020202020204"/>
              </a:endParaRPr>
            </a:p>
          </p:txBody>
        </p:sp>
        <p:sp>
          <p:nvSpPr>
            <p:cNvPr id="37" name="Google Shape;284;g3867b56ef64_0_10">
              <a:extLst>
                <a:ext uri="{FF2B5EF4-FFF2-40B4-BE49-F238E27FC236}">
                  <a16:creationId xmlns:a16="http://schemas.microsoft.com/office/drawing/2014/main" id="{8523B81E-4BB5-98F5-54B9-793740186B5D}"/>
                </a:ext>
              </a:extLst>
            </p:cNvPr>
            <p:cNvSpPr/>
            <p:nvPr/>
          </p:nvSpPr>
          <p:spPr>
            <a:xfrm>
              <a:off x="7731347" y="3500032"/>
              <a:ext cx="457296" cy="473674"/>
            </a:xfrm>
            <a:prstGeom prst="ellipse">
              <a:avLst/>
            </a:prstGeom>
            <a:solidFill>
              <a:srgbClr val="4EA7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38" name="Google Shape;285;g3867b56ef64_0_10">
              <a:extLst>
                <a:ext uri="{FF2B5EF4-FFF2-40B4-BE49-F238E27FC236}">
                  <a16:creationId xmlns:a16="http://schemas.microsoft.com/office/drawing/2014/main" id="{1D9DC5F3-B1CE-53CE-07E1-47FBEE7C3B6C}"/>
                </a:ext>
              </a:extLst>
            </p:cNvPr>
            <p:cNvSpPr/>
            <p:nvPr/>
          </p:nvSpPr>
          <p:spPr>
            <a:xfrm>
              <a:off x="6219154" y="2611994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39" name="Google Shape;286;g3867b56ef64_0_10">
              <a:extLst>
                <a:ext uri="{FF2B5EF4-FFF2-40B4-BE49-F238E27FC236}">
                  <a16:creationId xmlns:a16="http://schemas.microsoft.com/office/drawing/2014/main" id="{071C62A3-0C02-60A4-E349-90856D642680}"/>
                </a:ext>
              </a:extLst>
            </p:cNvPr>
            <p:cNvSpPr/>
            <p:nvPr/>
          </p:nvSpPr>
          <p:spPr>
            <a:xfrm>
              <a:off x="8696646" y="2465081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40" name="Google Shape;287;g3867b56ef64_0_10">
              <a:extLst>
                <a:ext uri="{FF2B5EF4-FFF2-40B4-BE49-F238E27FC236}">
                  <a16:creationId xmlns:a16="http://schemas.microsoft.com/office/drawing/2014/main" id="{4DB4EBE5-3F4B-AA19-B745-2EA3E50F4BFF}"/>
                </a:ext>
              </a:extLst>
            </p:cNvPr>
            <p:cNvSpPr/>
            <p:nvPr/>
          </p:nvSpPr>
          <p:spPr>
            <a:xfrm>
              <a:off x="7473982" y="4724542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41" name="Google Shape;288;g3867b56ef64_0_10">
              <a:extLst>
                <a:ext uri="{FF2B5EF4-FFF2-40B4-BE49-F238E27FC236}">
                  <a16:creationId xmlns:a16="http://schemas.microsoft.com/office/drawing/2014/main" id="{87534F49-9D85-F226-FF3C-8CBE07F65B4C}"/>
                </a:ext>
              </a:extLst>
            </p:cNvPr>
            <p:cNvSpPr/>
            <p:nvPr/>
          </p:nvSpPr>
          <p:spPr>
            <a:xfrm>
              <a:off x="10907086" y="2717323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pic>
          <p:nvPicPr>
            <p:cNvPr id="32" name="Google Shape;289;g3867b56ef64_0_10">
              <a:extLst>
                <a:ext uri="{FF2B5EF4-FFF2-40B4-BE49-F238E27FC236}">
                  <a16:creationId xmlns:a16="http://schemas.microsoft.com/office/drawing/2014/main" id="{CAC870FB-5D8F-79C7-310B-75EFA8F008E4}"/>
                </a:ext>
              </a:extLst>
            </p:cNvPr>
            <p:cNvPicPr preferRelativeResize="0"/>
            <p:nvPr/>
          </p:nvPicPr>
          <p:blipFill>
            <a:blip r:embed="rId3">
              <a:alphaModFix amt="43000"/>
            </a:blip>
            <a:stretch>
              <a:fillRect/>
            </a:stretch>
          </p:blipFill>
          <p:spPr>
            <a:xfrm>
              <a:off x="10109844" y="3295518"/>
              <a:ext cx="1183465" cy="659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290;g3867b56ef64_0_10">
              <a:extLst>
                <a:ext uri="{FF2B5EF4-FFF2-40B4-BE49-F238E27FC236}">
                  <a16:creationId xmlns:a16="http://schemas.microsoft.com/office/drawing/2014/main" id="{23F9F4E3-5B4F-FB0C-7AEB-C92DF8272A91}"/>
                </a:ext>
              </a:extLst>
            </p:cNvPr>
            <p:cNvPicPr preferRelativeResize="0"/>
            <p:nvPr/>
          </p:nvPicPr>
          <p:blipFill>
            <a:blip r:embed="rId4">
              <a:alphaModFix amt="43000"/>
            </a:blip>
            <a:stretch>
              <a:fillRect/>
            </a:stretch>
          </p:blipFill>
          <p:spPr>
            <a:xfrm>
              <a:off x="6394571" y="3750943"/>
              <a:ext cx="754997" cy="841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291;g3867b56ef64_0_10">
              <a:extLst>
                <a:ext uri="{FF2B5EF4-FFF2-40B4-BE49-F238E27FC236}">
                  <a16:creationId xmlns:a16="http://schemas.microsoft.com/office/drawing/2014/main" id="{D9E03CB6-1442-F6BC-4080-FBC2E32194AB}"/>
                </a:ext>
              </a:extLst>
            </p:cNvPr>
            <p:cNvPicPr preferRelativeResize="0"/>
            <p:nvPr/>
          </p:nvPicPr>
          <p:blipFill>
            <a:blip r:embed="rId5">
              <a:alphaModFix amt="43000"/>
            </a:blip>
            <a:stretch>
              <a:fillRect/>
            </a:stretch>
          </p:blipFill>
          <p:spPr>
            <a:xfrm>
              <a:off x="10236256" y="3750943"/>
              <a:ext cx="830930" cy="926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292;g3867b56ef64_0_10">
              <a:extLst>
                <a:ext uri="{FF2B5EF4-FFF2-40B4-BE49-F238E27FC236}">
                  <a16:creationId xmlns:a16="http://schemas.microsoft.com/office/drawing/2014/main" id="{AE4114F9-E997-3DBC-C622-D64F501275A1}"/>
                </a:ext>
              </a:extLst>
            </p:cNvPr>
            <p:cNvPicPr preferRelativeResize="0"/>
            <p:nvPr/>
          </p:nvPicPr>
          <p:blipFill>
            <a:blip r:embed="rId3">
              <a:alphaModFix amt="43000"/>
            </a:blip>
            <a:stretch>
              <a:fillRect/>
            </a:stretch>
          </p:blipFill>
          <p:spPr>
            <a:xfrm>
              <a:off x="7346798" y="1482190"/>
              <a:ext cx="1063835" cy="457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141F8BD-ABA8-2FD0-E286-BF189F11B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59895" y="3853884"/>
              <a:ext cx="917683" cy="50733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8778D10-72B9-0699-EE26-0934A5136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57727" y="3847779"/>
              <a:ext cx="907643" cy="501787"/>
            </a:xfrm>
            <a:prstGeom prst="rect">
              <a:avLst/>
            </a:prstGeom>
            <a:scene3d>
              <a:camera prst="orthographicFront"/>
              <a:lightRig rig="soft" dir="t"/>
            </a:scene3d>
            <a:sp3d prstMaterial="translucentPowder">
              <a:bevelT/>
              <a:bevelB/>
            </a:sp3d>
          </p:spPr>
        </p:pic>
        <p:cxnSp>
          <p:nvCxnSpPr>
            <p:cNvPr id="29" name="Google Shape;293;g3867b56ef64_0_10">
              <a:extLst>
                <a:ext uri="{FF2B5EF4-FFF2-40B4-BE49-F238E27FC236}">
                  <a16:creationId xmlns:a16="http://schemas.microsoft.com/office/drawing/2014/main" id="{44F867CF-19AF-80D4-F565-E2DADBCB1825}"/>
                </a:ext>
              </a:extLst>
            </p:cNvPr>
            <p:cNvCxnSpPr/>
            <p:nvPr/>
          </p:nvCxnSpPr>
          <p:spPr>
            <a:xfrm rot="10800000" flipH="1">
              <a:off x="7895755" y="2286867"/>
              <a:ext cx="1742400" cy="84600"/>
            </a:xfrm>
            <a:prstGeom prst="curvedConnector3">
              <a:avLst>
                <a:gd name="adj1" fmla="val 57843"/>
              </a:avLst>
            </a:prstGeom>
            <a:noFill/>
            <a:ln w="28575" cap="flat" cmpd="sng">
              <a:solidFill>
                <a:srgbClr val="082836">
                  <a:alpha val="43179"/>
                </a:srgbClr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30" name="Google Shape;294;g3867b56ef64_0_10">
              <a:extLst>
                <a:ext uri="{FF2B5EF4-FFF2-40B4-BE49-F238E27FC236}">
                  <a16:creationId xmlns:a16="http://schemas.microsoft.com/office/drawing/2014/main" id="{E8395260-7261-F6E4-8D04-AF73A241E664}"/>
                </a:ext>
              </a:extLst>
            </p:cNvPr>
            <p:cNvSpPr/>
            <p:nvPr/>
          </p:nvSpPr>
          <p:spPr>
            <a:xfrm rot="1486580">
              <a:off x="6970619" y="2257165"/>
              <a:ext cx="682534" cy="811708"/>
            </a:xfrm>
            <a:prstGeom prst="quadArrowCallout">
              <a:avLst>
                <a:gd name="adj1" fmla="val 18515"/>
                <a:gd name="adj2" fmla="val 18515"/>
                <a:gd name="adj3" fmla="val 18515"/>
                <a:gd name="adj4" fmla="val 48123"/>
              </a:avLst>
            </a:prstGeom>
            <a:noFill/>
            <a:ln w="28575" cap="flat" cmpd="sng">
              <a:solidFill>
                <a:srgbClr val="61A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B46BC26B-9CAB-1F2E-9527-A41C66085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94571" y="5719018"/>
              <a:ext cx="5216263" cy="687115"/>
            </a:xfrm>
            <a:prstGeom prst="rect">
              <a:avLst/>
            </a:prstGeom>
          </p:spPr>
        </p:pic>
        <p:sp>
          <p:nvSpPr>
            <p:cNvPr id="79" name="Google Shape;288;g3867b56ef64_0_10">
              <a:extLst>
                <a:ext uri="{FF2B5EF4-FFF2-40B4-BE49-F238E27FC236}">
                  <a16:creationId xmlns:a16="http://schemas.microsoft.com/office/drawing/2014/main" id="{953C73A5-3D99-95B9-EF63-D00AC7B30D27}"/>
                </a:ext>
              </a:extLst>
            </p:cNvPr>
            <p:cNvSpPr/>
            <p:nvPr/>
          </p:nvSpPr>
          <p:spPr>
            <a:xfrm>
              <a:off x="11005699" y="1202290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7378B8-6D08-A858-7062-7FAE4D06EB19}"/>
              </a:ext>
            </a:extLst>
          </p:cNvPr>
          <p:cNvSpPr txBox="1"/>
          <p:nvPr/>
        </p:nvSpPr>
        <p:spPr>
          <a:xfrm>
            <a:off x="1464895" y="5892486"/>
            <a:ext cx="3393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PAM observation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AD92A-1F18-605A-E7E4-9F91BD914669}"/>
              </a:ext>
            </a:extLst>
          </p:cNvPr>
          <p:cNvSpPr txBox="1"/>
          <p:nvPr/>
        </p:nvSpPr>
        <p:spPr>
          <a:xfrm>
            <a:off x="4131733" y="4461209"/>
            <a:ext cx="72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PSII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48C006-FB08-22BA-B9B0-3280D9BAB010}"/>
              </a:ext>
            </a:extLst>
          </p:cNvPr>
          <p:cNvSpPr txBox="1"/>
          <p:nvPr/>
        </p:nvSpPr>
        <p:spPr>
          <a:xfrm>
            <a:off x="4131733" y="4784653"/>
            <a:ext cx="72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PSI</a:t>
            </a:r>
          </a:p>
        </p:txBody>
      </p:sp>
    </p:spTree>
    <p:extLst>
      <p:ext uri="{BB962C8B-B14F-4D97-AF65-F5344CB8AC3E}">
        <p14:creationId xmlns:p14="http://schemas.microsoft.com/office/powerpoint/2010/main" val="2428375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786DD-FAF1-02DB-DB7E-3538B33A1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E142B-FCAE-330C-135B-86729D03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US" dirty="0"/>
              <a:t>Background - Blackbox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54C7E-541B-2432-09D0-265CB6A81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Blackbox of electron transport and SIF modeling</a:t>
            </a:r>
          </a:p>
        </p:txBody>
      </p:sp>
      <p:grpSp>
        <p:nvGrpSpPr>
          <p:cNvPr id="138" name="Google Shape;177;g3b2761784e4_1_0">
            <a:extLst>
              <a:ext uri="{FF2B5EF4-FFF2-40B4-BE49-F238E27FC236}">
                <a16:creationId xmlns:a16="http://schemas.microsoft.com/office/drawing/2014/main" id="{62E435D9-33CB-6897-6B68-2394C188F8D9}"/>
              </a:ext>
            </a:extLst>
          </p:cNvPr>
          <p:cNvGrpSpPr/>
          <p:nvPr/>
        </p:nvGrpSpPr>
        <p:grpSpPr>
          <a:xfrm>
            <a:off x="6062756" y="1588417"/>
            <a:ext cx="5921644" cy="3347479"/>
            <a:chOff x="5523058" y="1848959"/>
            <a:chExt cx="6481472" cy="3663947"/>
          </a:xfrm>
        </p:grpSpPr>
        <p:grpSp>
          <p:nvGrpSpPr>
            <p:cNvPr id="139" name="Google Shape;178;g3b2761784e4_1_0">
              <a:extLst>
                <a:ext uri="{FF2B5EF4-FFF2-40B4-BE49-F238E27FC236}">
                  <a16:creationId xmlns:a16="http://schemas.microsoft.com/office/drawing/2014/main" id="{D71DCE48-3F8F-409D-4CD6-BA4D1D7AF619}"/>
                </a:ext>
              </a:extLst>
            </p:cNvPr>
            <p:cNvGrpSpPr/>
            <p:nvPr/>
          </p:nvGrpSpPr>
          <p:grpSpPr>
            <a:xfrm>
              <a:off x="5662452" y="2298633"/>
              <a:ext cx="2067268" cy="1959649"/>
              <a:chOff x="5770326" y="782369"/>
              <a:chExt cx="3391940" cy="3215353"/>
            </a:xfrm>
          </p:grpSpPr>
          <p:sp>
            <p:nvSpPr>
              <p:cNvPr id="159" name="Google Shape;179;g3b2761784e4_1_0">
                <a:extLst>
                  <a:ext uri="{FF2B5EF4-FFF2-40B4-BE49-F238E27FC236}">
                    <a16:creationId xmlns:a16="http://schemas.microsoft.com/office/drawing/2014/main" id="{3C5B263E-2C0F-FF9B-EA97-7C41F4167F41}"/>
                  </a:ext>
                </a:extLst>
              </p:cNvPr>
              <p:cNvSpPr/>
              <p:nvPr/>
            </p:nvSpPr>
            <p:spPr>
              <a:xfrm>
                <a:off x="7194444" y="3281029"/>
                <a:ext cx="689920" cy="716693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80;g3b2761784e4_1_0">
                <a:extLst>
                  <a:ext uri="{FF2B5EF4-FFF2-40B4-BE49-F238E27FC236}">
                    <a16:creationId xmlns:a16="http://schemas.microsoft.com/office/drawing/2014/main" id="{ECB7D89F-9BCC-E4D8-9643-B326B4854F86}"/>
                  </a:ext>
                </a:extLst>
              </p:cNvPr>
              <p:cNvSpPr/>
              <p:nvPr/>
            </p:nvSpPr>
            <p:spPr>
              <a:xfrm>
                <a:off x="7949244" y="782369"/>
                <a:ext cx="689920" cy="716693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81;g3b2761784e4_1_0">
                <a:extLst>
                  <a:ext uri="{FF2B5EF4-FFF2-40B4-BE49-F238E27FC236}">
                    <a16:creationId xmlns:a16="http://schemas.microsoft.com/office/drawing/2014/main" id="{D9BC153E-2082-B67C-8AF8-EB4FF27A5A98}"/>
                  </a:ext>
                </a:extLst>
              </p:cNvPr>
              <p:cNvSpPr/>
              <p:nvPr/>
            </p:nvSpPr>
            <p:spPr>
              <a:xfrm>
                <a:off x="5770326" y="1603462"/>
                <a:ext cx="689920" cy="716693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82;g3b2761784e4_1_0">
                <a:extLst>
                  <a:ext uri="{FF2B5EF4-FFF2-40B4-BE49-F238E27FC236}">
                    <a16:creationId xmlns:a16="http://schemas.microsoft.com/office/drawing/2014/main" id="{B1F258DB-CE7B-3768-F8E2-6556CA8850CD}"/>
                  </a:ext>
                </a:extLst>
              </p:cNvPr>
              <p:cNvSpPr/>
              <p:nvPr/>
            </p:nvSpPr>
            <p:spPr>
              <a:xfrm>
                <a:off x="6503504" y="822325"/>
                <a:ext cx="689920" cy="716693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83;g3b2761784e4_1_0">
                <a:extLst>
                  <a:ext uri="{FF2B5EF4-FFF2-40B4-BE49-F238E27FC236}">
                    <a16:creationId xmlns:a16="http://schemas.microsoft.com/office/drawing/2014/main" id="{D4967B28-ACD7-8FA3-EBCA-A9A916B670C4}"/>
                  </a:ext>
                </a:extLst>
              </p:cNvPr>
              <p:cNvSpPr/>
              <p:nvPr/>
            </p:nvSpPr>
            <p:spPr>
              <a:xfrm>
                <a:off x="7498214" y="2478752"/>
                <a:ext cx="689920" cy="716693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84;g3b2761784e4_1_0">
                <a:extLst>
                  <a:ext uri="{FF2B5EF4-FFF2-40B4-BE49-F238E27FC236}">
                    <a16:creationId xmlns:a16="http://schemas.microsoft.com/office/drawing/2014/main" id="{ADB6D99F-BA08-55FB-A16D-64F5EAC3FB77}"/>
                  </a:ext>
                </a:extLst>
              </p:cNvPr>
              <p:cNvSpPr/>
              <p:nvPr/>
            </p:nvSpPr>
            <p:spPr>
              <a:xfrm>
                <a:off x="6557042" y="2320153"/>
                <a:ext cx="689920" cy="716693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85;g3b2761784e4_1_0">
                <a:extLst>
                  <a:ext uri="{FF2B5EF4-FFF2-40B4-BE49-F238E27FC236}">
                    <a16:creationId xmlns:a16="http://schemas.microsoft.com/office/drawing/2014/main" id="{11428BEC-43E3-E671-C1B9-FAEB106E31E6}"/>
                  </a:ext>
                </a:extLst>
              </p:cNvPr>
              <p:cNvSpPr/>
              <p:nvPr/>
            </p:nvSpPr>
            <p:spPr>
              <a:xfrm>
                <a:off x="8472346" y="1332341"/>
                <a:ext cx="689920" cy="716693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6;g3b2761784e4_1_0">
                <a:extLst>
                  <a:ext uri="{FF2B5EF4-FFF2-40B4-BE49-F238E27FC236}">
                    <a16:creationId xmlns:a16="http://schemas.microsoft.com/office/drawing/2014/main" id="{07F10180-4028-C3F4-A1CE-8DBD83C2952D}"/>
                  </a:ext>
                </a:extLst>
              </p:cNvPr>
              <p:cNvSpPr/>
              <p:nvPr/>
            </p:nvSpPr>
            <p:spPr>
              <a:xfrm>
                <a:off x="7113106" y="1431924"/>
                <a:ext cx="689920" cy="716693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87;g3b2761784e4_1_0">
                <a:extLst>
                  <a:ext uri="{FF2B5EF4-FFF2-40B4-BE49-F238E27FC236}">
                    <a16:creationId xmlns:a16="http://schemas.microsoft.com/office/drawing/2014/main" id="{3C2242FD-17AB-ECD3-4379-E4A55B770651}"/>
                  </a:ext>
                </a:extLst>
              </p:cNvPr>
              <p:cNvSpPr/>
              <p:nvPr/>
            </p:nvSpPr>
            <p:spPr>
              <a:xfrm>
                <a:off x="7953952" y="1762061"/>
                <a:ext cx="689918" cy="716692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" name="Google Shape;188;g3b2761784e4_1_0">
              <a:extLst>
                <a:ext uri="{FF2B5EF4-FFF2-40B4-BE49-F238E27FC236}">
                  <a16:creationId xmlns:a16="http://schemas.microsoft.com/office/drawing/2014/main" id="{7B3FCDA0-1041-D945-CB9A-A161CB6C664C}"/>
                </a:ext>
              </a:extLst>
            </p:cNvPr>
            <p:cNvGrpSpPr/>
            <p:nvPr/>
          </p:nvGrpSpPr>
          <p:grpSpPr>
            <a:xfrm>
              <a:off x="9781771" y="2298633"/>
              <a:ext cx="2067264" cy="1959649"/>
              <a:chOff x="5544066" y="782369"/>
              <a:chExt cx="3391926" cy="3215353"/>
            </a:xfrm>
          </p:grpSpPr>
          <p:sp>
            <p:nvSpPr>
              <p:cNvPr id="150" name="Google Shape;189;g3b2761784e4_1_0">
                <a:extLst>
                  <a:ext uri="{FF2B5EF4-FFF2-40B4-BE49-F238E27FC236}">
                    <a16:creationId xmlns:a16="http://schemas.microsoft.com/office/drawing/2014/main" id="{837E2290-CFAF-1CA7-DA05-580526C698DF}"/>
                  </a:ext>
                </a:extLst>
              </p:cNvPr>
              <p:cNvSpPr/>
              <p:nvPr/>
            </p:nvSpPr>
            <p:spPr>
              <a:xfrm>
                <a:off x="6968181" y="3281030"/>
                <a:ext cx="689919" cy="716692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90;g3b2761784e4_1_0">
                <a:extLst>
                  <a:ext uri="{FF2B5EF4-FFF2-40B4-BE49-F238E27FC236}">
                    <a16:creationId xmlns:a16="http://schemas.microsoft.com/office/drawing/2014/main" id="{6545881C-5463-5F86-0F67-F5EB589092CF}"/>
                  </a:ext>
                </a:extLst>
              </p:cNvPr>
              <p:cNvSpPr/>
              <p:nvPr/>
            </p:nvSpPr>
            <p:spPr>
              <a:xfrm>
                <a:off x="7722972" y="782369"/>
                <a:ext cx="689919" cy="716692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91;g3b2761784e4_1_0">
                <a:extLst>
                  <a:ext uri="{FF2B5EF4-FFF2-40B4-BE49-F238E27FC236}">
                    <a16:creationId xmlns:a16="http://schemas.microsoft.com/office/drawing/2014/main" id="{DC38ADBB-5135-E171-2D0E-FF1E1B9E7553}"/>
                  </a:ext>
                </a:extLst>
              </p:cNvPr>
              <p:cNvSpPr/>
              <p:nvPr/>
            </p:nvSpPr>
            <p:spPr>
              <a:xfrm>
                <a:off x="5544066" y="1603461"/>
                <a:ext cx="689919" cy="716692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92;g3b2761784e4_1_0">
                <a:extLst>
                  <a:ext uri="{FF2B5EF4-FFF2-40B4-BE49-F238E27FC236}">
                    <a16:creationId xmlns:a16="http://schemas.microsoft.com/office/drawing/2014/main" id="{39A7DAAB-860A-0EA1-5F21-18C719863707}"/>
                  </a:ext>
                </a:extLst>
              </p:cNvPr>
              <p:cNvSpPr/>
              <p:nvPr/>
            </p:nvSpPr>
            <p:spPr>
              <a:xfrm>
                <a:off x="6277232" y="822325"/>
                <a:ext cx="689919" cy="716692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93;g3b2761784e4_1_0">
                <a:extLst>
                  <a:ext uri="{FF2B5EF4-FFF2-40B4-BE49-F238E27FC236}">
                    <a16:creationId xmlns:a16="http://schemas.microsoft.com/office/drawing/2014/main" id="{39E2CEAA-F1BB-9A67-9FDD-013E20FC3BF9}"/>
                  </a:ext>
                </a:extLst>
              </p:cNvPr>
              <p:cNvSpPr/>
              <p:nvPr/>
            </p:nvSpPr>
            <p:spPr>
              <a:xfrm>
                <a:off x="7271951" y="2478753"/>
                <a:ext cx="689919" cy="716692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94;g3b2761784e4_1_0">
                <a:extLst>
                  <a:ext uri="{FF2B5EF4-FFF2-40B4-BE49-F238E27FC236}">
                    <a16:creationId xmlns:a16="http://schemas.microsoft.com/office/drawing/2014/main" id="{A07D82AA-7A72-EDD0-59B4-C467E686D0C8}"/>
                  </a:ext>
                </a:extLst>
              </p:cNvPr>
              <p:cNvSpPr/>
              <p:nvPr/>
            </p:nvSpPr>
            <p:spPr>
              <a:xfrm>
                <a:off x="6330780" y="2320153"/>
                <a:ext cx="689919" cy="716692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95;g3b2761784e4_1_0">
                <a:extLst>
                  <a:ext uri="{FF2B5EF4-FFF2-40B4-BE49-F238E27FC236}">
                    <a16:creationId xmlns:a16="http://schemas.microsoft.com/office/drawing/2014/main" id="{6711F58A-8EEC-A3F2-A051-A1C10FF185D2}"/>
                  </a:ext>
                </a:extLst>
              </p:cNvPr>
              <p:cNvSpPr/>
              <p:nvPr/>
            </p:nvSpPr>
            <p:spPr>
              <a:xfrm>
                <a:off x="8246073" y="1332342"/>
                <a:ext cx="689919" cy="716692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96;g3b2761784e4_1_0">
                <a:extLst>
                  <a:ext uri="{FF2B5EF4-FFF2-40B4-BE49-F238E27FC236}">
                    <a16:creationId xmlns:a16="http://schemas.microsoft.com/office/drawing/2014/main" id="{D89F3E5B-374F-BDA3-573B-6F32950B9973}"/>
                  </a:ext>
                </a:extLst>
              </p:cNvPr>
              <p:cNvSpPr/>
              <p:nvPr/>
            </p:nvSpPr>
            <p:spPr>
              <a:xfrm>
                <a:off x="6886832" y="1431925"/>
                <a:ext cx="689919" cy="716692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97;g3b2761784e4_1_0">
                <a:extLst>
                  <a:ext uri="{FF2B5EF4-FFF2-40B4-BE49-F238E27FC236}">
                    <a16:creationId xmlns:a16="http://schemas.microsoft.com/office/drawing/2014/main" id="{AFB2864B-CF17-8CC9-1BDE-818CCE3CE569}"/>
                  </a:ext>
                </a:extLst>
              </p:cNvPr>
              <p:cNvSpPr/>
              <p:nvPr/>
            </p:nvSpPr>
            <p:spPr>
              <a:xfrm>
                <a:off x="7649862" y="1762061"/>
                <a:ext cx="689919" cy="716692"/>
              </a:xfrm>
              <a:prstGeom prst="ellipse">
                <a:avLst/>
              </a:prstGeom>
              <a:solidFill>
                <a:srgbClr val="156082"/>
              </a:solidFill>
              <a:ln w="19050" cap="flat" cmpd="sng">
                <a:solidFill>
                  <a:srgbClr val="0828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41" name="Google Shape;198;g3b2761784e4_1_0">
              <a:extLst>
                <a:ext uri="{FF2B5EF4-FFF2-40B4-BE49-F238E27FC236}">
                  <a16:creationId xmlns:a16="http://schemas.microsoft.com/office/drawing/2014/main" id="{F36F2CD8-2E33-B7B3-A07E-E797EE826520}"/>
                </a:ext>
              </a:extLst>
            </p:cNvPr>
            <p:cNvCxnSpPr/>
            <p:nvPr/>
          </p:nvCxnSpPr>
          <p:spPr>
            <a:xfrm>
              <a:off x="7182161" y="4870245"/>
              <a:ext cx="1685700" cy="7800"/>
            </a:xfrm>
            <a:prstGeom prst="straightConnector1">
              <a:avLst/>
            </a:prstGeom>
            <a:noFill/>
            <a:ln w="19050" cap="flat" cmpd="sng">
              <a:solidFill>
                <a:srgbClr val="15608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42" name="Google Shape;200;g3b2761784e4_1_0">
              <a:extLst>
                <a:ext uri="{FF2B5EF4-FFF2-40B4-BE49-F238E27FC236}">
                  <a16:creationId xmlns:a16="http://schemas.microsoft.com/office/drawing/2014/main" id="{EDB4B7CD-6040-3E51-E6AE-DA25C427FF13}"/>
                </a:ext>
              </a:extLst>
            </p:cNvPr>
            <p:cNvCxnSpPr/>
            <p:nvPr/>
          </p:nvCxnSpPr>
          <p:spPr>
            <a:xfrm rot="10800000" flipH="1">
              <a:off x="8867892" y="4870245"/>
              <a:ext cx="1451400" cy="7800"/>
            </a:xfrm>
            <a:prstGeom prst="straightConnector1">
              <a:avLst/>
            </a:prstGeom>
            <a:noFill/>
            <a:ln w="19050" cap="flat" cmpd="sng">
              <a:solidFill>
                <a:srgbClr val="15608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43" name="Google Shape;202;g3b2761784e4_1_0">
              <a:extLst>
                <a:ext uri="{FF2B5EF4-FFF2-40B4-BE49-F238E27FC236}">
                  <a16:creationId xmlns:a16="http://schemas.microsoft.com/office/drawing/2014/main" id="{1A82DDCB-98A9-FDF6-3281-2543CB80F029}"/>
                </a:ext>
              </a:extLst>
            </p:cNvPr>
            <p:cNvSpPr/>
            <p:nvPr/>
          </p:nvSpPr>
          <p:spPr>
            <a:xfrm>
              <a:off x="7128625" y="4659831"/>
              <a:ext cx="558780" cy="40424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</a:t>
              </a:r>
              <a:r>
                <a:rPr kumimoji="0" lang="en-US" sz="11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-</a:t>
              </a:r>
              <a:endParaRPr kumimoji="0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144" name="Google Shape;203;g3b2761784e4_1_0">
              <a:extLst>
                <a:ext uri="{FF2B5EF4-FFF2-40B4-BE49-F238E27FC236}">
                  <a16:creationId xmlns:a16="http://schemas.microsoft.com/office/drawing/2014/main" id="{4B566AD7-6DBB-75A0-F4A5-C3B5A897E8FE}"/>
                </a:ext>
              </a:extLst>
            </p:cNvPr>
            <p:cNvSpPr/>
            <p:nvPr/>
          </p:nvSpPr>
          <p:spPr>
            <a:xfrm>
              <a:off x="9671105" y="4659832"/>
              <a:ext cx="558780" cy="5391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</a:t>
              </a:r>
              <a:r>
                <a:rPr kumimoji="0" lang="en-US" sz="11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-</a:t>
              </a:r>
              <a:endParaRPr kumimoji="0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145" name="Google Shape;204;g3b2761784e4_1_0">
              <a:extLst>
                <a:ext uri="{FF2B5EF4-FFF2-40B4-BE49-F238E27FC236}">
                  <a16:creationId xmlns:a16="http://schemas.microsoft.com/office/drawing/2014/main" id="{3E2B5F72-B67B-6DFC-1223-2979CD1BFEB2}"/>
                </a:ext>
              </a:extLst>
            </p:cNvPr>
            <p:cNvSpPr txBox="1"/>
            <p:nvPr/>
          </p:nvSpPr>
          <p:spPr>
            <a:xfrm>
              <a:off x="5541425" y="5143574"/>
              <a:ext cx="68454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PSII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146" name="Google Shape;205;g3b2761784e4_1_0">
              <a:extLst>
                <a:ext uri="{FF2B5EF4-FFF2-40B4-BE49-F238E27FC236}">
                  <a16:creationId xmlns:a16="http://schemas.microsoft.com/office/drawing/2014/main" id="{27E23CED-A1B6-1272-15D8-7DA463777A31}"/>
                </a:ext>
              </a:extLst>
            </p:cNvPr>
            <p:cNvSpPr txBox="1"/>
            <p:nvPr/>
          </p:nvSpPr>
          <p:spPr>
            <a:xfrm>
              <a:off x="11319981" y="5143574"/>
              <a:ext cx="68454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PSI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147" name="Google Shape;206;g3b2761784e4_1_0">
              <a:extLst>
                <a:ext uri="{FF2B5EF4-FFF2-40B4-BE49-F238E27FC236}">
                  <a16:creationId xmlns:a16="http://schemas.microsoft.com/office/drawing/2014/main" id="{91D923DD-286B-7024-988F-6D87A7425BD8}"/>
                </a:ext>
              </a:extLst>
            </p:cNvPr>
            <p:cNvSpPr txBox="1"/>
            <p:nvPr/>
          </p:nvSpPr>
          <p:spPr>
            <a:xfrm>
              <a:off x="7179582" y="1848959"/>
              <a:ext cx="1096746" cy="404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/>
                <a:t>NPQ</a:t>
              </a:r>
              <a:r>
                <a:rPr lang="en-US" baseline="-25000" dirty="0"/>
                <a:t>PSII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148" name="Google Shape;207;g3b2761784e4_1_0">
              <a:extLst>
                <a:ext uri="{FF2B5EF4-FFF2-40B4-BE49-F238E27FC236}">
                  <a16:creationId xmlns:a16="http://schemas.microsoft.com/office/drawing/2014/main" id="{5BAF7B4B-DA87-6296-2CC3-F7C1CF75520E}"/>
                </a:ext>
              </a:extLst>
            </p:cNvPr>
            <p:cNvSpPr/>
            <p:nvPr/>
          </p:nvSpPr>
          <p:spPr>
            <a:xfrm>
              <a:off x="5523058" y="1873770"/>
              <a:ext cx="624526" cy="580219"/>
            </a:xfrm>
            <a:prstGeom prst="lightningBolt">
              <a:avLst/>
            </a:prstGeom>
            <a:solidFill>
              <a:srgbClr val="FFC000"/>
            </a:solidFill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208;g3b2761784e4_1_0">
              <a:extLst>
                <a:ext uri="{FF2B5EF4-FFF2-40B4-BE49-F238E27FC236}">
                  <a16:creationId xmlns:a16="http://schemas.microsoft.com/office/drawing/2014/main" id="{E95AEE8A-FC33-A708-B101-73349C7AC403}"/>
                </a:ext>
              </a:extLst>
            </p:cNvPr>
            <p:cNvSpPr txBox="1"/>
            <p:nvPr/>
          </p:nvSpPr>
          <p:spPr>
            <a:xfrm>
              <a:off x="6082933" y="1880791"/>
              <a:ext cx="1137189" cy="404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/>
                <a:t>SIF</a:t>
              </a:r>
              <a:r>
                <a:rPr lang="en-US" baseline="-25000" dirty="0"/>
                <a:t>PSII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  <p:sp>
        <p:nvSpPr>
          <p:cNvPr id="168" name="Google Shape;211;g3b2761784e4_1_0">
            <a:extLst>
              <a:ext uri="{FF2B5EF4-FFF2-40B4-BE49-F238E27FC236}">
                <a16:creationId xmlns:a16="http://schemas.microsoft.com/office/drawing/2014/main" id="{77B7B2CC-C010-9486-81A1-416F6ECA0B27}"/>
              </a:ext>
            </a:extLst>
          </p:cNvPr>
          <p:cNvSpPr/>
          <p:nvPr/>
        </p:nvSpPr>
        <p:spPr>
          <a:xfrm>
            <a:off x="5897850" y="5407230"/>
            <a:ext cx="420482" cy="436800"/>
          </a:xfrm>
          <a:prstGeom prst="ellipse">
            <a:avLst/>
          </a:prstGeom>
          <a:solidFill>
            <a:srgbClr val="156082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212;g3b2761784e4_1_0">
            <a:extLst>
              <a:ext uri="{FF2B5EF4-FFF2-40B4-BE49-F238E27FC236}">
                <a16:creationId xmlns:a16="http://schemas.microsoft.com/office/drawing/2014/main" id="{CEE5C441-619C-40C6-7A6B-32499167DCAF}"/>
              </a:ext>
            </a:extLst>
          </p:cNvPr>
          <p:cNvSpPr txBox="1"/>
          <p:nvPr/>
        </p:nvSpPr>
        <p:spPr>
          <a:xfrm>
            <a:off x="6485558" y="5407230"/>
            <a:ext cx="20282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antenna</a:t>
            </a:r>
            <a:endParaRPr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70" name="Google Shape;213;g3b2761784e4_1_0">
            <a:extLst>
              <a:ext uri="{FF2B5EF4-FFF2-40B4-BE49-F238E27FC236}">
                <a16:creationId xmlns:a16="http://schemas.microsoft.com/office/drawing/2014/main" id="{137F7929-EC07-6295-1F2F-52387B9AA31D}"/>
              </a:ext>
            </a:extLst>
          </p:cNvPr>
          <p:cNvSpPr/>
          <p:nvPr/>
        </p:nvSpPr>
        <p:spPr>
          <a:xfrm>
            <a:off x="7680909" y="5421424"/>
            <a:ext cx="502392" cy="36124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e-</a:t>
            </a:r>
            <a:endParaRPr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71" name="Google Shape;214;g3b2761784e4_1_0">
            <a:extLst>
              <a:ext uri="{FF2B5EF4-FFF2-40B4-BE49-F238E27FC236}">
                <a16:creationId xmlns:a16="http://schemas.microsoft.com/office/drawing/2014/main" id="{F76AE685-EFEF-1B80-B732-75D5E200C4D8}"/>
              </a:ext>
            </a:extLst>
          </p:cNvPr>
          <p:cNvSpPr txBox="1"/>
          <p:nvPr/>
        </p:nvSpPr>
        <p:spPr>
          <a:xfrm>
            <a:off x="8225521" y="5413639"/>
            <a:ext cx="10171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electron</a:t>
            </a:r>
            <a:endParaRPr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72" name="Google Shape;215;g3b2761784e4_1_0">
            <a:extLst>
              <a:ext uri="{FF2B5EF4-FFF2-40B4-BE49-F238E27FC236}">
                <a16:creationId xmlns:a16="http://schemas.microsoft.com/office/drawing/2014/main" id="{7170E294-3A2A-9CAC-2390-70349D116990}"/>
              </a:ext>
            </a:extLst>
          </p:cNvPr>
          <p:cNvSpPr txBox="1"/>
          <p:nvPr/>
        </p:nvSpPr>
        <p:spPr>
          <a:xfrm>
            <a:off x="9378646" y="5444922"/>
            <a:ext cx="224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PSII</a:t>
            </a:r>
            <a:r>
              <a:rPr lang="en-US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photosystem </a:t>
            </a:r>
            <a:r>
              <a:rPr lang="en-US" b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II</a:t>
            </a:r>
            <a:r>
              <a:rPr lang="en-US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73" name="Google Shape;216;g3b2761784e4_1_0">
            <a:extLst>
              <a:ext uri="{FF2B5EF4-FFF2-40B4-BE49-F238E27FC236}">
                <a16:creationId xmlns:a16="http://schemas.microsoft.com/office/drawing/2014/main" id="{94577150-5710-7C62-FD32-A606822EB6EB}"/>
              </a:ext>
            </a:extLst>
          </p:cNvPr>
          <p:cNvSpPr txBox="1"/>
          <p:nvPr/>
        </p:nvSpPr>
        <p:spPr>
          <a:xfrm>
            <a:off x="9398418" y="5927472"/>
            <a:ext cx="21058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PSI</a:t>
            </a:r>
            <a:r>
              <a:rPr lang="en-US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 photosystem I</a:t>
            </a:r>
            <a:endParaRPr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74" name="Picture 173">
            <a:extLst>
              <a:ext uri="{FF2B5EF4-FFF2-40B4-BE49-F238E27FC236}">
                <a16:creationId xmlns:a16="http://schemas.microsoft.com/office/drawing/2014/main" id="{054C8DDE-6B99-9CD1-EB7D-77F1A76C2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046" y="1457467"/>
            <a:ext cx="3063399" cy="3303666"/>
          </a:xfrm>
          <a:prstGeom prst="rect">
            <a:avLst/>
          </a:prstGeom>
        </p:spPr>
      </p:pic>
      <p:sp>
        <p:nvSpPr>
          <p:cNvPr id="175" name="Slide Number Placeholder 6">
            <a:extLst>
              <a:ext uri="{FF2B5EF4-FFF2-40B4-BE49-F238E27FC236}">
                <a16:creationId xmlns:a16="http://schemas.microsoft.com/office/drawing/2014/main" id="{F721FBBC-A6D9-67A0-AEBE-EDC6675FEB04}"/>
              </a:ext>
            </a:extLst>
          </p:cNvPr>
          <p:cNvSpPr txBox="1">
            <a:spLocks/>
          </p:cNvSpPr>
          <p:nvPr/>
        </p:nvSpPr>
        <p:spPr>
          <a:xfrm>
            <a:off x="8466121" y="59624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395D246-9931-FD4A-8D24-85431FEA1B0C}" type="slidenum">
              <a:rPr lang="en-US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>
              <a:solidFill>
                <a:prstClr val="black">
                  <a:tint val="82000"/>
                </a:prstClr>
              </a:solidFill>
              <a:latin typeface="Aptos" panose="02110004020202020204"/>
            </a:endParaRPr>
          </a:p>
        </p:txBody>
      </p:sp>
      <p:sp>
        <p:nvSpPr>
          <p:cNvPr id="176" name="Google Shape;210;g3b2761784e4_1_0">
            <a:extLst>
              <a:ext uri="{FF2B5EF4-FFF2-40B4-BE49-F238E27FC236}">
                <a16:creationId xmlns:a16="http://schemas.microsoft.com/office/drawing/2014/main" id="{DD2752E3-F362-9B4D-3C8F-B2ED25A1E157}"/>
              </a:ext>
            </a:extLst>
          </p:cNvPr>
          <p:cNvSpPr txBox="1"/>
          <p:nvPr/>
        </p:nvSpPr>
        <p:spPr>
          <a:xfrm>
            <a:off x="399464" y="1914496"/>
            <a:ext cx="5003113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Electron transport in traditional models, e.g. </a:t>
            </a:r>
            <a:r>
              <a:rPr lang="en-US" sz="2000" dirty="0" err="1">
                <a:solidFill>
                  <a:schemeClr val="dk1"/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FvCB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, was empirical.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49"/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Recently, SIF was widely used as the proxy for GPP via electron transport, but their relationship was oversimplified.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  <a:latin typeface="+mn-lt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64;g3b5b9b4175f_0_406">
            <a:extLst>
              <a:ext uri="{FF2B5EF4-FFF2-40B4-BE49-F238E27FC236}">
                <a16:creationId xmlns:a16="http://schemas.microsoft.com/office/drawing/2014/main" id="{63643B1A-3282-9744-F34F-E1D82163378E}"/>
              </a:ext>
            </a:extLst>
          </p:cNvPr>
          <p:cNvSpPr txBox="1"/>
          <p:nvPr/>
        </p:nvSpPr>
        <p:spPr>
          <a:xfrm>
            <a:off x="770111" y="5166484"/>
            <a:ext cx="467851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SIF (sun-induced chlorophyll fluorescence)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NPQ (non-photochemical quenching) 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FvCB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(Farquhar-von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Caemmerer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-Berry  model)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GPP (Gross Primary Production)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6463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D5BB-6DEB-4567-32B3-D5C87A3FF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37D29-0B19-B3D6-32A7-5A9810722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3"/>
            <a:ext cx="10108800" cy="553998"/>
          </a:xfrm>
        </p:spPr>
        <p:txBody>
          <a:bodyPr/>
          <a:lstStyle/>
          <a:p>
            <a:r>
              <a:rPr lang="en-US" dirty="0"/>
              <a:t>Results - Quantum Yield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F3B07-4FAD-B5AF-9C95-BAC96CE2A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Quantum Yield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63283-AA05-E8A3-B5F8-441764FB7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53" y="1454888"/>
            <a:ext cx="5745629" cy="4592109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239DE559-B7E5-E0A6-54E7-8FD87A7EEB5B}"/>
              </a:ext>
            </a:extLst>
          </p:cNvPr>
          <p:cNvGrpSpPr/>
          <p:nvPr/>
        </p:nvGrpSpPr>
        <p:grpSpPr>
          <a:xfrm>
            <a:off x="6536391" y="1182657"/>
            <a:ext cx="5801031" cy="5223476"/>
            <a:chOff x="6219154" y="1182657"/>
            <a:chExt cx="5801031" cy="5223476"/>
          </a:xfrm>
        </p:grpSpPr>
        <p:grpSp>
          <p:nvGrpSpPr>
            <p:cNvPr id="59" name="Google Shape;247;g3867b56ef64_0_10">
              <a:extLst>
                <a:ext uri="{FF2B5EF4-FFF2-40B4-BE49-F238E27FC236}">
                  <a16:creationId xmlns:a16="http://schemas.microsoft.com/office/drawing/2014/main" id="{2BBF5D62-5E3A-0D14-24A6-FC2C3BDA0E52}"/>
                </a:ext>
              </a:extLst>
            </p:cNvPr>
            <p:cNvGrpSpPr/>
            <p:nvPr/>
          </p:nvGrpSpPr>
          <p:grpSpPr>
            <a:xfrm rot="1767953">
              <a:off x="6400357" y="1506652"/>
              <a:ext cx="2074042" cy="2244790"/>
              <a:chOff x="5544066" y="575090"/>
              <a:chExt cx="4112609" cy="3422640"/>
            </a:xfrm>
            <a:solidFill>
              <a:srgbClr val="156082">
                <a:alpha val="62899"/>
              </a:srgbClr>
            </a:solidFill>
          </p:grpSpPr>
          <p:sp>
            <p:nvSpPr>
              <p:cNvPr id="101" name="Google Shape;248;g3867b56ef64_0_10">
                <a:extLst>
                  <a:ext uri="{FF2B5EF4-FFF2-40B4-BE49-F238E27FC236}">
                    <a16:creationId xmlns:a16="http://schemas.microsoft.com/office/drawing/2014/main" id="{2598BCBB-B54E-5A47-A6D9-67C7800E96E9}"/>
                  </a:ext>
                </a:extLst>
              </p:cNvPr>
              <p:cNvSpPr/>
              <p:nvPr/>
            </p:nvSpPr>
            <p:spPr>
              <a:xfrm>
                <a:off x="6968181" y="3281030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49;g3867b56ef64_0_10">
                <a:extLst>
                  <a:ext uri="{FF2B5EF4-FFF2-40B4-BE49-F238E27FC236}">
                    <a16:creationId xmlns:a16="http://schemas.microsoft.com/office/drawing/2014/main" id="{B18C0103-9D0B-8FF7-91FD-D025D7074E7E}"/>
                  </a:ext>
                </a:extLst>
              </p:cNvPr>
              <p:cNvSpPr/>
              <p:nvPr/>
            </p:nvSpPr>
            <p:spPr>
              <a:xfrm>
                <a:off x="8966675" y="575090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50;g3867b56ef64_0_10">
                <a:extLst>
                  <a:ext uri="{FF2B5EF4-FFF2-40B4-BE49-F238E27FC236}">
                    <a16:creationId xmlns:a16="http://schemas.microsoft.com/office/drawing/2014/main" id="{A5698422-6732-2165-AB31-946B9550A5E5}"/>
                  </a:ext>
                </a:extLst>
              </p:cNvPr>
              <p:cNvSpPr/>
              <p:nvPr/>
            </p:nvSpPr>
            <p:spPr>
              <a:xfrm>
                <a:off x="5544066" y="1603461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34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51;g3867b56ef64_0_10">
                <a:extLst>
                  <a:ext uri="{FF2B5EF4-FFF2-40B4-BE49-F238E27FC236}">
                    <a16:creationId xmlns:a16="http://schemas.microsoft.com/office/drawing/2014/main" id="{C6AD02D2-7390-5250-0B15-3AD883AB1416}"/>
                  </a:ext>
                </a:extLst>
              </p:cNvPr>
              <p:cNvSpPr/>
              <p:nvPr/>
            </p:nvSpPr>
            <p:spPr>
              <a:xfrm>
                <a:off x="6308185" y="808878"/>
                <a:ext cx="690000" cy="716699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52;g3867b56ef64_0_10">
                <a:extLst>
                  <a:ext uri="{FF2B5EF4-FFF2-40B4-BE49-F238E27FC236}">
                    <a16:creationId xmlns:a16="http://schemas.microsoft.com/office/drawing/2014/main" id="{543971DF-214D-44C7-0604-8F49F5E80827}"/>
                  </a:ext>
                </a:extLst>
              </p:cNvPr>
              <p:cNvSpPr/>
              <p:nvPr/>
            </p:nvSpPr>
            <p:spPr>
              <a:xfrm>
                <a:off x="7271951" y="2478753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53;g3867b56ef64_0_10">
                <a:extLst>
                  <a:ext uri="{FF2B5EF4-FFF2-40B4-BE49-F238E27FC236}">
                    <a16:creationId xmlns:a16="http://schemas.microsoft.com/office/drawing/2014/main" id="{7A8D360D-E498-D9EF-C585-BCF663B2A5C9}"/>
                  </a:ext>
                </a:extLst>
              </p:cNvPr>
              <p:cNvSpPr/>
              <p:nvPr/>
            </p:nvSpPr>
            <p:spPr>
              <a:xfrm>
                <a:off x="6330780" y="2320153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54;g3867b56ef64_0_10">
                <a:extLst>
                  <a:ext uri="{FF2B5EF4-FFF2-40B4-BE49-F238E27FC236}">
                    <a16:creationId xmlns:a16="http://schemas.microsoft.com/office/drawing/2014/main" id="{15A9D35C-F565-0FC1-7A7A-7315A7F76D93}"/>
                  </a:ext>
                </a:extLst>
              </p:cNvPr>
              <p:cNvSpPr/>
              <p:nvPr/>
            </p:nvSpPr>
            <p:spPr>
              <a:xfrm>
                <a:off x="8321407" y="1161771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55;g3867b56ef64_0_10">
                <a:extLst>
                  <a:ext uri="{FF2B5EF4-FFF2-40B4-BE49-F238E27FC236}">
                    <a16:creationId xmlns:a16="http://schemas.microsoft.com/office/drawing/2014/main" id="{A4E88CD6-49BE-8298-76BC-6B3B78672047}"/>
                  </a:ext>
                </a:extLst>
              </p:cNvPr>
              <p:cNvSpPr/>
              <p:nvPr/>
            </p:nvSpPr>
            <p:spPr>
              <a:xfrm>
                <a:off x="6886832" y="1431925"/>
                <a:ext cx="690000" cy="716699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56;g3867b56ef64_0_10">
                <a:extLst>
                  <a:ext uri="{FF2B5EF4-FFF2-40B4-BE49-F238E27FC236}">
                    <a16:creationId xmlns:a16="http://schemas.microsoft.com/office/drawing/2014/main" id="{A7616C70-6ABE-1587-43AA-3941665BB2C4}"/>
                  </a:ext>
                </a:extLst>
              </p:cNvPr>
              <p:cNvSpPr/>
              <p:nvPr/>
            </p:nvSpPr>
            <p:spPr>
              <a:xfrm>
                <a:off x="7649862" y="1762061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" name="Google Shape;257;g3867b56ef64_0_10">
              <a:extLst>
                <a:ext uri="{FF2B5EF4-FFF2-40B4-BE49-F238E27FC236}">
                  <a16:creationId xmlns:a16="http://schemas.microsoft.com/office/drawing/2014/main" id="{E5A8E072-B667-FAFB-D739-922186D2C177}"/>
                </a:ext>
              </a:extLst>
            </p:cNvPr>
            <p:cNvSpPr/>
            <p:nvPr/>
          </p:nvSpPr>
          <p:spPr>
            <a:xfrm>
              <a:off x="8755671" y="4921126"/>
              <a:ext cx="497278" cy="377143"/>
            </a:xfrm>
            <a:prstGeom prst="ellipse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050" b="0" i="0" u="none" strike="noStrike" kern="0" cap="none" spc="0" normalizeH="0" baseline="3000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grpSp>
          <p:nvGrpSpPr>
            <p:cNvPr id="61" name="Google Shape;258;g3867b56ef64_0_10">
              <a:extLst>
                <a:ext uri="{FF2B5EF4-FFF2-40B4-BE49-F238E27FC236}">
                  <a16:creationId xmlns:a16="http://schemas.microsoft.com/office/drawing/2014/main" id="{B9F0C4F8-389C-381C-0AD0-0539EE8009CA}"/>
                </a:ext>
              </a:extLst>
            </p:cNvPr>
            <p:cNvGrpSpPr/>
            <p:nvPr/>
          </p:nvGrpSpPr>
          <p:grpSpPr>
            <a:xfrm rot="19264781">
              <a:off x="8502280" y="1824455"/>
              <a:ext cx="2313557" cy="2108890"/>
              <a:chOff x="4348634" y="782369"/>
              <a:chExt cx="4587439" cy="3215361"/>
            </a:xfrm>
          </p:grpSpPr>
          <p:sp>
            <p:nvSpPr>
              <p:cNvPr id="92" name="Google Shape;259;g3867b56ef64_0_10">
                <a:extLst>
                  <a:ext uri="{FF2B5EF4-FFF2-40B4-BE49-F238E27FC236}">
                    <a16:creationId xmlns:a16="http://schemas.microsoft.com/office/drawing/2014/main" id="{10121AFB-7039-7E16-A4E1-BA2090D2BAF5}"/>
                  </a:ext>
                </a:extLst>
              </p:cNvPr>
              <p:cNvSpPr/>
              <p:nvPr/>
            </p:nvSpPr>
            <p:spPr>
              <a:xfrm>
                <a:off x="6968181" y="3281030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60;g3867b56ef64_0_10">
                <a:extLst>
                  <a:ext uri="{FF2B5EF4-FFF2-40B4-BE49-F238E27FC236}">
                    <a16:creationId xmlns:a16="http://schemas.microsoft.com/office/drawing/2014/main" id="{1E3CD0B4-EA6D-141B-782E-E2FF2392F46F}"/>
                  </a:ext>
                </a:extLst>
              </p:cNvPr>
              <p:cNvSpPr/>
              <p:nvPr/>
            </p:nvSpPr>
            <p:spPr>
              <a:xfrm>
                <a:off x="7722972" y="782369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61;g3867b56ef64_0_10">
                <a:extLst>
                  <a:ext uri="{FF2B5EF4-FFF2-40B4-BE49-F238E27FC236}">
                    <a16:creationId xmlns:a16="http://schemas.microsoft.com/office/drawing/2014/main" id="{23515518-5BC7-739D-023D-2C976475D88F}"/>
                  </a:ext>
                </a:extLst>
              </p:cNvPr>
              <p:cNvSpPr/>
              <p:nvPr/>
            </p:nvSpPr>
            <p:spPr>
              <a:xfrm>
                <a:off x="4348634" y="1200660"/>
                <a:ext cx="690000" cy="716700"/>
              </a:xfrm>
              <a:prstGeom prst="ellipse">
                <a:avLst/>
              </a:prstGeom>
              <a:solidFill>
                <a:srgbClr val="156082">
                  <a:alpha val="62899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62;g3867b56ef64_0_10">
                <a:extLst>
                  <a:ext uri="{FF2B5EF4-FFF2-40B4-BE49-F238E27FC236}">
                    <a16:creationId xmlns:a16="http://schemas.microsoft.com/office/drawing/2014/main" id="{1D8512DE-4AAC-BBF6-ED64-9EE44DED05F7}"/>
                  </a:ext>
                </a:extLst>
              </p:cNvPr>
              <p:cNvSpPr/>
              <p:nvPr/>
            </p:nvSpPr>
            <p:spPr>
              <a:xfrm>
                <a:off x="6277232" y="822325"/>
                <a:ext cx="690000" cy="716700"/>
              </a:xfrm>
              <a:prstGeom prst="ellipse">
                <a:avLst/>
              </a:prstGeom>
              <a:solidFill>
                <a:srgbClr val="156082">
                  <a:alpha val="62899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63;g3867b56ef64_0_10">
                <a:extLst>
                  <a:ext uri="{FF2B5EF4-FFF2-40B4-BE49-F238E27FC236}">
                    <a16:creationId xmlns:a16="http://schemas.microsoft.com/office/drawing/2014/main" id="{38FCFA3E-1BEC-4FAC-F79A-965F3E52FAFA}"/>
                  </a:ext>
                </a:extLst>
              </p:cNvPr>
              <p:cNvSpPr/>
              <p:nvPr/>
            </p:nvSpPr>
            <p:spPr>
              <a:xfrm>
                <a:off x="7271951" y="2478753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64;g3867b56ef64_0_10">
                <a:extLst>
                  <a:ext uri="{FF2B5EF4-FFF2-40B4-BE49-F238E27FC236}">
                    <a16:creationId xmlns:a16="http://schemas.microsoft.com/office/drawing/2014/main" id="{E972467A-8ADC-F907-75AE-96A5DD17C6F5}"/>
                  </a:ext>
                </a:extLst>
              </p:cNvPr>
              <p:cNvSpPr/>
              <p:nvPr/>
            </p:nvSpPr>
            <p:spPr>
              <a:xfrm>
                <a:off x="6330780" y="2320153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65;g3867b56ef64_0_10">
                <a:extLst>
                  <a:ext uri="{FF2B5EF4-FFF2-40B4-BE49-F238E27FC236}">
                    <a16:creationId xmlns:a16="http://schemas.microsoft.com/office/drawing/2014/main" id="{503FEED1-8890-657D-8E48-5524BA00B3E4}"/>
                  </a:ext>
                </a:extLst>
              </p:cNvPr>
              <p:cNvSpPr/>
              <p:nvPr/>
            </p:nvSpPr>
            <p:spPr>
              <a:xfrm>
                <a:off x="8246073" y="1332342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66;g3867b56ef64_0_10">
                <a:extLst>
                  <a:ext uri="{FF2B5EF4-FFF2-40B4-BE49-F238E27FC236}">
                    <a16:creationId xmlns:a16="http://schemas.microsoft.com/office/drawing/2014/main" id="{56D8C6D9-E979-4344-13AE-0F8CCE41B705}"/>
                  </a:ext>
                </a:extLst>
              </p:cNvPr>
              <p:cNvSpPr/>
              <p:nvPr/>
            </p:nvSpPr>
            <p:spPr>
              <a:xfrm>
                <a:off x="6886832" y="1431925"/>
                <a:ext cx="690000" cy="716700"/>
              </a:xfrm>
              <a:prstGeom prst="ellipse">
                <a:avLst/>
              </a:prstGeom>
              <a:solidFill>
                <a:srgbClr val="156082">
                  <a:alpha val="62899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67;g3867b56ef64_0_10">
                <a:extLst>
                  <a:ext uri="{FF2B5EF4-FFF2-40B4-BE49-F238E27FC236}">
                    <a16:creationId xmlns:a16="http://schemas.microsoft.com/office/drawing/2014/main" id="{EF6EE370-4212-51FE-A470-CB1C45A604B1}"/>
                  </a:ext>
                </a:extLst>
              </p:cNvPr>
              <p:cNvSpPr/>
              <p:nvPr/>
            </p:nvSpPr>
            <p:spPr>
              <a:xfrm>
                <a:off x="7649862" y="1762061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62" name="Google Shape;269;g3867b56ef64_0_10">
              <a:extLst>
                <a:ext uri="{FF2B5EF4-FFF2-40B4-BE49-F238E27FC236}">
                  <a16:creationId xmlns:a16="http://schemas.microsoft.com/office/drawing/2014/main" id="{AF581A82-3C2B-45DF-BCD2-A4A641605207}"/>
                </a:ext>
              </a:extLst>
            </p:cNvPr>
            <p:cNvCxnSpPr/>
            <p:nvPr/>
          </p:nvCxnSpPr>
          <p:spPr>
            <a:xfrm>
              <a:off x="6881931" y="4140835"/>
              <a:ext cx="1153007" cy="0"/>
            </a:xfrm>
            <a:prstGeom prst="straightConnector1">
              <a:avLst/>
            </a:prstGeom>
            <a:noFill/>
            <a:ln w="19050" cap="flat" cmpd="sng">
              <a:solidFill>
                <a:srgbClr val="156082">
                  <a:alpha val="42878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63" name="Google Shape;270;g3867b56ef64_0_10">
              <a:extLst>
                <a:ext uri="{FF2B5EF4-FFF2-40B4-BE49-F238E27FC236}">
                  <a16:creationId xmlns:a16="http://schemas.microsoft.com/office/drawing/2014/main" id="{78F4C835-A14D-72C3-7DB9-6480FDD235A6}"/>
                </a:ext>
              </a:extLst>
            </p:cNvPr>
            <p:cNvCxnSpPr/>
            <p:nvPr/>
          </p:nvCxnSpPr>
          <p:spPr>
            <a:xfrm rot="10800000" flipH="1">
              <a:off x="9110336" y="4132415"/>
              <a:ext cx="1201041" cy="8554"/>
            </a:xfrm>
            <a:prstGeom prst="straightConnector1">
              <a:avLst/>
            </a:prstGeom>
            <a:noFill/>
            <a:ln w="19050" cap="flat" cmpd="sng">
              <a:solidFill>
                <a:srgbClr val="156082">
                  <a:alpha val="42878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64" name="Google Shape;271;g3867b56ef64_0_10">
              <a:extLst>
                <a:ext uri="{FF2B5EF4-FFF2-40B4-BE49-F238E27FC236}">
                  <a16:creationId xmlns:a16="http://schemas.microsoft.com/office/drawing/2014/main" id="{7130F870-C8A2-E7A5-5D7C-B664FBC5FEE0}"/>
                </a:ext>
              </a:extLst>
            </p:cNvPr>
            <p:cNvCxnSpPr/>
            <p:nvPr/>
          </p:nvCxnSpPr>
          <p:spPr>
            <a:xfrm rot="10800000" flipH="1">
              <a:off x="7554040" y="2989127"/>
              <a:ext cx="2084182" cy="329968"/>
            </a:xfrm>
            <a:prstGeom prst="curvedConnector3">
              <a:avLst>
                <a:gd name="adj1" fmla="val 50000"/>
              </a:avLst>
            </a:prstGeom>
            <a:solidFill>
              <a:srgbClr val="156082">
                <a:alpha val="59120"/>
              </a:srgbClr>
            </a:solidFill>
            <a:ln w="69850" cap="flat" cmpd="sng">
              <a:solidFill>
                <a:srgbClr val="082836"/>
              </a:solidFill>
              <a:prstDash val="solid"/>
              <a:miter lim="800000"/>
              <a:headEnd type="triangle" w="sm" len="sm"/>
              <a:tailEnd type="triangle" w="sm" len="sm"/>
            </a:ln>
          </p:spPr>
        </p:cxnSp>
        <p:sp>
          <p:nvSpPr>
            <p:cNvPr id="65" name="Google Shape;272;g3867b56ef64_0_10">
              <a:extLst>
                <a:ext uri="{FF2B5EF4-FFF2-40B4-BE49-F238E27FC236}">
                  <a16:creationId xmlns:a16="http://schemas.microsoft.com/office/drawing/2014/main" id="{88BD47CC-A92E-BE0A-9C0D-86C8E05A16F3}"/>
                </a:ext>
              </a:extLst>
            </p:cNvPr>
            <p:cNvSpPr/>
            <p:nvPr/>
          </p:nvSpPr>
          <p:spPr>
            <a:xfrm>
              <a:off x="7244167" y="3949496"/>
              <a:ext cx="481732" cy="342928"/>
            </a:xfrm>
            <a:prstGeom prst="ellipse">
              <a:avLst/>
            </a:prstGeom>
            <a:solidFill>
              <a:srgbClr val="FFFF00">
                <a:alpha val="43086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050" b="0" i="0" u="none" strike="noStrike" kern="0" cap="none" spc="0" normalizeH="0" baseline="3000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</a:t>
              </a:r>
              <a:endParaRPr kumimoji="0" sz="1050" b="0" i="0" u="none" strike="noStrike" kern="0" cap="none" spc="0" normalizeH="0" baseline="3000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66" name="Google Shape;273;g3867b56ef64_0_10">
              <a:extLst>
                <a:ext uri="{FF2B5EF4-FFF2-40B4-BE49-F238E27FC236}">
                  <a16:creationId xmlns:a16="http://schemas.microsoft.com/office/drawing/2014/main" id="{049DDC5A-5E07-95F2-1813-C45A7F56745E}"/>
                </a:ext>
              </a:extLst>
            </p:cNvPr>
            <p:cNvSpPr/>
            <p:nvPr/>
          </p:nvSpPr>
          <p:spPr>
            <a:xfrm>
              <a:off x="9397187" y="3905955"/>
              <a:ext cx="517607" cy="385697"/>
            </a:xfrm>
            <a:prstGeom prst="ellipse">
              <a:avLst/>
            </a:prstGeom>
            <a:solidFill>
              <a:srgbClr val="FFFF00">
                <a:alpha val="42708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050" b="0" i="0" u="none" strike="noStrike" kern="0" cap="none" spc="0" normalizeH="0" baseline="3000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67" name="Google Shape;274;g3867b56ef64_0_10">
              <a:extLst>
                <a:ext uri="{FF2B5EF4-FFF2-40B4-BE49-F238E27FC236}">
                  <a16:creationId xmlns:a16="http://schemas.microsoft.com/office/drawing/2014/main" id="{AC40EAD3-B4AB-56A0-1219-F30696E75ECC}"/>
                </a:ext>
              </a:extLst>
            </p:cNvPr>
            <p:cNvSpPr txBox="1"/>
            <p:nvPr/>
          </p:nvSpPr>
          <p:spPr>
            <a:xfrm>
              <a:off x="6301440" y="4893773"/>
              <a:ext cx="61070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PSII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68" name="Google Shape;275;g3867b56ef64_0_10">
              <a:extLst>
                <a:ext uri="{FF2B5EF4-FFF2-40B4-BE49-F238E27FC236}">
                  <a16:creationId xmlns:a16="http://schemas.microsoft.com/office/drawing/2014/main" id="{80AC4780-4E80-6C00-4EF5-7A5B582E70A7}"/>
                </a:ext>
              </a:extLst>
            </p:cNvPr>
            <p:cNvSpPr txBox="1"/>
            <p:nvPr/>
          </p:nvSpPr>
          <p:spPr>
            <a:xfrm>
              <a:off x="10393623" y="4830432"/>
              <a:ext cx="566439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PSI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cxnSp>
          <p:nvCxnSpPr>
            <p:cNvPr id="69" name="Google Shape;276;g3867b56ef64_0_10">
              <a:extLst>
                <a:ext uri="{FF2B5EF4-FFF2-40B4-BE49-F238E27FC236}">
                  <a16:creationId xmlns:a16="http://schemas.microsoft.com/office/drawing/2014/main" id="{DD1B5AB4-EF82-4B79-6C8B-C09876988FD9}"/>
                </a:ext>
              </a:extLst>
            </p:cNvPr>
            <p:cNvCxnSpPr/>
            <p:nvPr/>
          </p:nvCxnSpPr>
          <p:spPr>
            <a:xfrm flipH="1">
              <a:off x="9268190" y="4436722"/>
              <a:ext cx="1449580" cy="687152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rgbClr val="156082">
                  <a:alpha val="43000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70" name="Google Shape;277;g3867b56ef64_0_10">
              <a:extLst>
                <a:ext uri="{FF2B5EF4-FFF2-40B4-BE49-F238E27FC236}">
                  <a16:creationId xmlns:a16="http://schemas.microsoft.com/office/drawing/2014/main" id="{88A0EB11-05B7-6928-B2EE-728FF2260E9A}"/>
                </a:ext>
              </a:extLst>
            </p:cNvPr>
            <p:cNvCxnSpPr/>
            <p:nvPr/>
          </p:nvCxnSpPr>
          <p:spPr>
            <a:xfrm rot="10800000">
              <a:off x="7890269" y="4394826"/>
              <a:ext cx="865403" cy="728884"/>
            </a:xfrm>
            <a:prstGeom prst="curvedConnector3">
              <a:avLst>
                <a:gd name="adj1" fmla="val 188063"/>
              </a:avLst>
            </a:prstGeom>
            <a:noFill/>
            <a:ln w="19050" cap="flat" cmpd="sng">
              <a:solidFill>
                <a:srgbClr val="156082">
                  <a:alpha val="42553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71" name="Google Shape;278;g3867b56ef64_0_10">
              <a:extLst>
                <a:ext uri="{FF2B5EF4-FFF2-40B4-BE49-F238E27FC236}">
                  <a16:creationId xmlns:a16="http://schemas.microsoft.com/office/drawing/2014/main" id="{A8ACA7FF-5ABD-E7D1-2562-7690D8686F84}"/>
                </a:ext>
              </a:extLst>
            </p:cNvPr>
            <p:cNvSpPr txBox="1"/>
            <p:nvPr/>
          </p:nvSpPr>
          <p:spPr>
            <a:xfrm>
              <a:off x="11104427" y="3768817"/>
              <a:ext cx="915758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6">
                      <a:lumMod val="90000"/>
                    </a:schemeClr>
                  </a:solidFill>
                </a:rPr>
                <a:t>NPQ</a:t>
              </a:r>
              <a:r>
                <a:rPr lang="en-US" sz="1600" baseline="-25000" dirty="0">
                  <a:solidFill>
                    <a:schemeClr val="accent6">
                      <a:lumMod val="90000"/>
                    </a:schemeClr>
                  </a:solidFill>
                </a:rPr>
                <a:t>PSI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72" name="Google Shape;279;g3867b56ef64_0_10">
              <a:extLst>
                <a:ext uri="{FF2B5EF4-FFF2-40B4-BE49-F238E27FC236}">
                  <a16:creationId xmlns:a16="http://schemas.microsoft.com/office/drawing/2014/main" id="{EABF380E-5255-15FE-C37F-9EA3E8EF1BC3}"/>
                </a:ext>
              </a:extLst>
            </p:cNvPr>
            <p:cNvSpPr/>
            <p:nvPr/>
          </p:nvSpPr>
          <p:spPr>
            <a:xfrm rot="5400000">
              <a:off x="10213747" y="1278640"/>
              <a:ext cx="672092" cy="480125"/>
            </a:xfrm>
            <a:prstGeom prst="lightningBolt">
              <a:avLst/>
            </a:prstGeom>
            <a:solidFill>
              <a:srgbClr val="FFC000">
                <a:alpha val="42928"/>
              </a:srgbClr>
            </a:solidFill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80;g3867b56ef64_0_10">
              <a:extLst>
                <a:ext uri="{FF2B5EF4-FFF2-40B4-BE49-F238E27FC236}">
                  <a16:creationId xmlns:a16="http://schemas.microsoft.com/office/drawing/2014/main" id="{F6007299-5F8E-D3B2-5EC4-1005E17A7BA8}"/>
                </a:ext>
              </a:extLst>
            </p:cNvPr>
            <p:cNvSpPr txBox="1"/>
            <p:nvPr/>
          </p:nvSpPr>
          <p:spPr>
            <a:xfrm>
              <a:off x="10549793" y="1695713"/>
              <a:ext cx="853051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6">
                      <a:lumMod val="90000"/>
                    </a:schemeClr>
                  </a:solidFill>
                </a:rPr>
                <a:t>SIF</a:t>
              </a:r>
              <a:r>
                <a:rPr lang="en-US" sz="1600" baseline="-25000" dirty="0">
                  <a:solidFill>
                    <a:schemeClr val="accent6">
                      <a:lumMod val="90000"/>
                    </a:schemeClr>
                  </a:solidFill>
                </a:rPr>
                <a:t>PSI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74" name="Google Shape;281;g3867b56ef64_0_10">
              <a:extLst>
                <a:ext uri="{FF2B5EF4-FFF2-40B4-BE49-F238E27FC236}">
                  <a16:creationId xmlns:a16="http://schemas.microsoft.com/office/drawing/2014/main" id="{F1D8D1B6-25E5-7201-3D81-5083AF8139C4}"/>
                </a:ext>
              </a:extLst>
            </p:cNvPr>
            <p:cNvSpPr txBox="1"/>
            <p:nvPr/>
          </p:nvSpPr>
          <p:spPr>
            <a:xfrm>
              <a:off x="7827527" y="1307632"/>
              <a:ext cx="918213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6">
                      <a:lumMod val="90000"/>
                    </a:schemeClr>
                  </a:solidFill>
                </a:rPr>
                <a:t>NPQ</a:t>
              </a:r>
              <a:r>
                <a:rPr lang="en-US" sz="1600" baseline="-25000" dirty="0">
                  <a:solidFill>
                    <a:schemeClr val="accent6">
                      <a:lumMod val="90000"/>
                    </a:schemeClr>
                  </a:solidFill>
                </a:rPr>
                <a:t>PSII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75" name="Google Shape;282;g3867b56ef64_0_10">
              <a:extLst>
                <a:ext uri="{FF2B5EF4-FFF2-40B4-BE49-F238E27FC236}">
                  <a16:creationId xmlns:a16="http://schemas.microsoft.com/office/drawing/2014/main" id="{2692D3E0-CC2F-5562-6D5B-E6539902414E}"/>
                </a:ext>
              </a:extLst>
            </p:cNvPr>
            <p:cNvSpPr/>
            <p:nvPr/>
          </p:nvSpPr>
          <p:spPr>
            <a:xfrm>
              <a:off x="6223106" y="1277614"/>
              <a:ext cx="516790" cy="624409"/>
            </a:xfrm>
            <a:prstGeom prst="lightningBolt">
              <a:avLst/>
            </a:prstGeom>
            <a:solidFill>
              <a:srgbClr val="FFC000">
                <a:alpha val="42928"/>
              </a:srgbClr>
            </a:solidFill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83;g3867b56ef64_0_10">
              <a:extLst>
                <a:ext uri="{FF2B5EF4-FFF2-40B4-BE49-F238E27FC236}">
                  <a16:creationId xmlns:a16="http://schemas.microsoft.com/office/drawing/2014/main" id="{FCD279D8-4556-274F-DB39-8E70EDE48E16}"/>
                </a:ext>
              </a:extLst>
            </p:cNvPr>
            <p:cNvSpPr txBox="1"/>
            <p:nvPr/>
          </p:nvSpPr>
          <p:spPr>
            <a:xfrm>
              <a:off x="6635636" y="1286686"/>
              <a:ext cx="83849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accent6">
                      <a:lumMod val="90000"/>
                    </a:schemeClr>
                  </a:solidFill>
                </a:rPr>
                <a:t>SIF</a:t>
              </a:r>
              <a:r>
                <a:rPr lang="en-US" sz="1600" baseline="-25000" dirty="0">
                  <a:solidFill>
                    <a:schemeClr val="accent6">
                      <a:lumMod val="90000"/>
                    </a:schemeClr>
                  </a:solidFill>
                </a:rPr>
                <a:t>PSII</a:t>
              </a:r>
              <a:endParaRPr lang="en-US" sz="1400" kern="0" dirty="0">
                <a:solidFill>
                  <a:schemeClr val="accent6">
                    <a:lumMod val="90000"/>
                  </a:schemeClr>
                </a:solidFill>
                <a:latin typeface="Aptos" panose="02110004020202020204"/>
              </a:endParaRPr>
            </a:p>
          </p:txBody>
        </p:sp>
        <p:sp>
          <p:nvSpPr>
            <p:cNvPr id="77" name="Google Shape;284;g3867b56ef64_0_10">
              <a:extLst>
                <a:ext uri="{FF2B5EF4-FFF2-40B4-BE49-F238E27FC236}">
                  <a16:creationId xmlns:a16="http://schemas.microsoft.com/office/drawing/2014/main" id="{8A181925-467C-AF58-BE92-8EF6AFAF3385}"/>
                </a:ext>
              </a:extLst>
            </p:cNvPr>
            <p:cNvSpPr/>
            <p:nvPr/>
          </p:nvSpPr>
          <p:spPr>
            <a:xfrm>
              <a:off x="7731347" y="3500032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78" name="Google Shape;285;g3867b56ef64_0_10">
              <a:extLst>
                <a:ext uri="{FF2B5EF4-FFF2-40B4-BE49-F238E27FC236}">
                  <a16:creationId xmlns:a16="http://schemas.microsoft.com/office/drawing/2014/main" id="{F6A66245-502E-D63E-9D2A-59473F5B7352}"/>
                </a:ext>
              </a:extLst>
            </p:cNvPr>
            <p:cNvSpPr/>
            <p:nvPr/>
          </p:nvSpPr>
          <p:spPr>
            <a:xfrm>
              <a:off x="6219154" y="2611994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79" name="Google Shape;286;g3867b56ef64_0_10">
              <a:extLst>
                <a:ext uri="{FF2B5EF4-FFF2-40B4-BE49-F238E27FC236}">
                  <a16:creationId xmlns:a16="http://schemas.microsoft.com/office/drawing/2014/main" id="{1217B93D-D38D-2822-BECB-432C54E4E700}"/>
                </a:ext>
              </a:extLst>
            </p:cNvPr>
            <p:cNvSpPr/>
            <p:nvPr/>
          </p:nvSpPr>
          <p:spPr>
            <a:xfrm>
              <a:off x="8696646" y="2465081"/>
              <a:ext cx="457296" cy="473674"/>
            </a:xfrm>
            <a:prstGeom prst="ellipse">
              <a:avLst/>
            </a:prstGeom>
            <a:solidFill>
              <a:srgbClr val="4EA7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80" name="Google Shape;287;g3867b56ef64_0_10">
              <a:extLst>
                <a:ext uri="{FF2B5EF4-FFF2-40B4-BE49-F238E27FC236}">
                  <a16:creationId xmlns:a16="http://schemas.microsoft.com/office/drawing/2014/main" id="{F3395239-1080-3155-389F-508A1A272EB4}"/>
                </a:ext>
              </a:extLst>
            </p:cNvPr>
            <p:cNvSpPr/>
            <p:nvPr/>
          </p:nvSpPr>
          <p:spPr>
            <a:xfrm>
              <a:off x="7473982" y="4724542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81" name="Google Shape;288;g3867b56ef64_0_10">
              <a:extLst>
                <a:ext uri="{FF2B5EF4-FFF2-40B4-BE49-F238E27FC236}">
                  <a16:creationId xmlns:a16="http://schemas.microsoft.com/office/drawing/2014/main" id="{1EA12B64-635A-A40B-44DE-570F31905890}"/>
                </a:ext>
              </a:extLst>
            </p:cNvPr>
            <p:cNvSpPr/>
            <p:nvPr/>
          </p:nvSpPr>
          <p:spPr>
            <a:xfrm>
              <a:off x="10907086" y="2717323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pic>
          <p:nvPicPr>
            <p:cNvPr id="82" name="Google Shape;289;g3867b56ef64_0_10">
              <a:extLst>
                <a:ext uri="{FF2B5EF4-FFF2-40B4-BE49-F238E27FC236}">
                  <a16:creationId xmlns:a16="http://schemas.microsoft.com/office/drawing/2014/main" id="{53A6F40C-1A52-25CD-7AF2-BB23FE469A22}"/>
                </a:ext>
              </a:extLst>
            </p:cNvPr>
            <p:cNvPicPr preferRelativeResize="0"/>
            <p:nvPr/>
          </p:nvPicPr>
          <p:blipFill>
            <a:blip r:embed="rId3">
              <a:alphaModFix amt="43000"/>
            </a:blip>
            <a:stretch>
              <a:fillRect/>
            </a:stretch>
          </p:blipFill>
          <p:spPr>
            <a:xfrm>
              <a:off x="10109844" y="3295518"/>
              <a:ext cx="1183465" cy="659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290;g3867b56ef64_0_10">
              <a:extLst>
                <a:ext uri="{FF2B5EF4-FFF2-40B4-BE49-F238E27FC236}">
                  <a16:creationId xmlns:a16="http://schemas.microsoft.com/office/drawing/2014/main" id="{C3A508C1-A734-253A-6C69-B1769D7E4D1C}"/>
                </a:ext>
              </a:extLst>
            </p:cNvPr>
            <p:cNvPicPr preferRelativeResize="0"/>
            <p:nvPr/>
          </p:nvPicPr>
          <p:blipFill>
            <a:blip r:embed="rId4">
              <a:alphaModFix amt="43000"/>
            </a:blip>
            <a:stretch>
              <a:fillRect/>
            </a:stretch>
          </p:blipFill>
          <p:spPr>
            <a:xfrm>
              <a:off x="6394571" y="3750943"/>
              <a:ext cx="754997" cy="841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291;g3867b56ef64_0_10">
              <a:extLst>
                <a:ext uri="{FF2B5EF4-FFF2-40B4-BE49-F238E27FC236}">
                  <a16:creationId xmlns:a16="http://schemas.microsoft.com/office/drawing/2014/main" id="{E08A0B44-58F9-6A58-C1D8-8677734372D1}"/>
                </a:ext>
              </a:extLst>
            </p:cNvPr>
            <p:cNvPicPr preferRelativeResize="0"/>
            <p:nvPr/>
          </p:nvPicPr>
          <p:blipFill>
            <a:blip r:embed="rId5">
              <a:alphaModFix amt="43000"/>
            </a:blip>
            <a:stretch>
              <a:fillRect/>
            </a:stretch>
          </p:blipFill>
          <p:spPr>
            <a:xfrm>
              <a:off x="10236256" y="3750943"/>
              <a:ext cx="830930" cy="926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292;g3867b56ef64_0_10">
              <a:extLst>
                <a:ext uri="{FF2B5EF4-FFF2-40B4-BE49-F238E27FC236}">
                  <a16:creationId xmlns:a16="http://schemas.microsoft.com/office/drawing/2014/main" id="{95CFDFA5-436E-04B0-0015-E7AA6005AC72}"/>
                </a:ext>
              </a:extLst>
            </p:cNvPr>
            <p:cNvPicPr preferRelativeResize="0"/>
            <p:nvPr/>
          </p:nvPicPr>
          <p:blipFill>
            <a:blip r:embed="rId3">
              <a:alphaModFix amt="43000"/>
            </a:blip>
            <a:stretch>
              <a:fillRect/>
            </a:stretch>
          </p:blipFill>
          <p:spPr>
            <a:xfrm>
              <a:off x="7346798" y="1482190"/>
              <a:ext cx="1063835" cy="457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A2DBBC72-61CF-88BC-E1BE-2ED097605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43000"/>
            </a:blip>
            <a:stretch>
              <a:fillRect/>
            </a:stretch>
          </p:blipFill>
          <p:spPr>
            <a:xfrm>
              <a:off x="8159895" y="3853884"/>
              <a:ext cx="917683" cy="50733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520CF0ED-9C76-5867-BDEE-B38E6F067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43000"/>
            </a:blip>
            <a:stretch>
              <a:fillRect/>
            </a:stretch>
          </p:blipFill>
          <p:spPr>
            <a:xfrm>
              <a:off x="8170589" y="3863980"/>
              <a:ext cx="907643" cy="501787"/>
            </a:xfrm>
            <a:prstGeom prst="rect">
              <a:avLst/>
            </a:prstGeom>
            <a:scene3d>
              <a:camera prst="orthographicFront"/>
              <a:lightRig rig="soft" dir="t"/>
            </a:scene3d>
            <a:sp3d prstMaterial="translucentPowder">
              <a:bevelT/>
              <a:bevelB/>
            </a:sp3d>
          </p:spPr>
        </p:pic>
        <p:cxnSp>
          <p:nvCxnSpPr>
            <p:cNvPr id="88" name="Google Shape;293;g3867b56ef64_0_10">
              <a:extLst>
                <a:ext uri="{FF2B5EF4-FFF2-40B4-BE49-F238E27FC236}">
                  <a16:creationId xmlns:a16="http://schemas.microsoft.com/office/drawing/2014/main" id="{03A1D6EE-3522-419C-5BE2-7C19FF4F40F6}"/>
                </a:ext>
              </a:extLst>
            </p:cNvPr>
            <p:cNvCxnSpPr/>
            <p:nvPr/>
          </p:nvCxnSpPr>
          <p:spPr>
            <a:xfrm rot="10800000" flipH="1">
              <a:off x="7895755" y="2286867"/>
              <a:ext cx="1742400" cy="84600"/>
            </a:xfrm>
            <a:prstGeom prst="curvedConnector3">
              <a:avLst>
                <a:gd name="adj1" fmla="val 57843"/>
              </a:avLst>
            </a:prstGeom>
            <a:noFill/>
            <a:ln w="63500" cap="flat" cmpd="sng">
              <a:solidFill>
                <a:srgbClr val="082836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89" name="Google Shape;294;g3867b56ef64_0_10">
              <a:extLst>
                <a:ext uri="{FF2B5EF4-FFF2-40B4-BE49-F238E27FC236}">
                  <a16:creationId xmlns:a16="http://schemas.microsoft.com/office/drawing/2014/main" id="{819362FB-71F2-6850-8091-20A8F4B6629C}"/>
                </a:ext>
              </a:extLst>
            </p:cNvPr>
            <p:cNvSpPr/>
            <p:nvPr/>
          </p:nvSpPr>
          <p:spPr>
            <a:xfrm rot="1486580">
              <a:off x="6900561" y="2183665"/>
              <a:ext cx="768736" cy="869820"/>
            </a:xfrm>
            <a:prstGeom prst="quadArrowCallout">
              <a:avLst>
                <a:gd name="adj1" fmla="val 18515"/>
                <a:gd name="adj2" fmla="val 18515"/>
                <a:gd name="adj3" fmla="val 18515"/>
                <a:gd name="adj4" fmla="val 48123"/>
              </a:avLst>
            </a:prstGeom>
            <a:noFill/>
            <a:ln w="50800" cap="flat" cmpd="sng">
              <a:solidFill>
                <a:srgbClr val="61AFEF">
                  <a:alpha val="42949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D7693074-4D2C-15CE-5E41-D066587B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94571" y="5719018"/>
              <a:ext cx="5216263" cy="687115"/>
            </a:xfrm>
            <a:prstGeom prst="rect">
              <a:avLst/>
            </a:prstGeom>
          </p:spPr>
        </p:pic>
        <p:sp>
          <p:nvSpPr>
            <p:cNvPr id="91" name="Google Shape;288;g3867b56ef64_0_10">
              <a:extLst>
                <a:ext uri="{FF2B5EF4-FFF2-40B4-BE49-F238E27FC236}">
                  <a16:creationId xmlns:a16="http://schemas.microsoft.com/office/drawing/2014/main" id="{91777818-290E-0FA9-BBFC-DC2540F71281}"/>
                </a:ext>
              </a:extLst>
            </p:cNvPr>
            <p:cNvSpPr/>
            <p:nvPr/>
          </p:nvSpPr>
          <p:spPr>
            <a:xfrm>
              <a:off x="11005699" y="1202290"/>
              <a:ext cx="457296" cy="473674"/>
            </a:xfrm>
            <a:prstGeom prst="ellipse">
              <a:avLst/>
            </a:prstGeom>
            <a:solidFill>
              <a:srgbClr val="4EA72E">
                <a:alpha val="6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F9CCE5-D104-B4DE-858C-9F9F99E7B7A4}"/>
              </a:ext>
            </a:extLst>
          </p:cNvPr>
          <p:cNvSpPr txBox="1"/>
          <p:nvPr/>
        </p:nvSpPr>
        <p:spPr>
          <a:xfrm>
            <a:off x="1768789" y="5850702"/>
            <a:ext cx="3393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PAM observation</a:t>
            </a:r>
          </a:p>
        </p:txBody>
      </p:sp>
    </p:spTree>
    <p:extLst>
      <p:ext uri="{BB962C8B-B14F-4D97-AF65-F5344CB8AC3E}">
        <p14:creationId xmlns:p14="http://schemas.microsoft.com/office/powerpoint/2010/main" val="3673742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9E910-F6CB-DBFF-5F90-91BD43AED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5FE3-6942-907E-EB23-9D14DECAD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US" dirty="0"/>
              <a:t>Results - State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B42F6-5EEE-B975-826C-6239B7C52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Quantum Yield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CB141-50C8-923C-5A33-B059EDA76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38" y="1731515"/>
            <a:ext cx="5104785" cy="4079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03013D-95E6-E349-51AA-153A0065E048}"/>
              </a:ext>
            </a:extLst>
          </p:cNvPr>
          <p:cNvSpPr txBox="1"/>
          <p:nvPr/>
        </p:nvSpPr>
        <p:spPr>
          <a:xfrm>
            <a:off x="1340482" y="5750523"/>
            <a:ext cx="3393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PAM observation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BABD8-1173-BE28-45DD-0A88A5384156}"/>
              </a:ext>
            </a:extLst>
          </p:cNvPr>
          <p:cNvSpPr txBox="1"/>
          <p:nvPr/>
        </p:nvSpPr>
        <p:spPr>
          <a:xfrm>
            <a:off x="7212785" y="5750522"/>
            <a:ext cx="3393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Modeled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D0B051-8E59-EA45-9B8B-22D70A8D9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669" y="1731515"/>
            <a:ext cx="5104785" cy="40799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049593-111D-EBEC-ABB3-368039EC2825}"/>
              </a:ext>
            </a:extLst>
          </p:cNvPr>
          <p:cNvSpPr txBox="1"/>
          <p:nvPr/>
        </p:nvSpPr>
        <p:spPr>
          <a:xfrm>
            <a:off x="9074583" y="1107477"/>
            <a:ext cx="621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chemeClr val="bg2">
                    <a:lumMod val="25000"/>
                  </a:schemeClr>
                </a:solidFill>
              </a:rPr>
              <a:t>State transition</a:t>
            </a:r>
            <a:endParaRPr lang="en-US" dirty="0"/>
          </a:p>
        </p:txBody>
      </p:sp>
      <p:sp>
        <p:nvSpPr>
          <p:cNvPr id="10" name="Google Shape;285;g3867b56ef64_0_10">
            <a:extLst>
              <a:ext uri="{FF2B5EF4-FFF2-40B4-BE49-F238E27FC236}">
                <a16:creationId xmlns:a16="http://schemas.microsoft.com/office/drawing/2014/main" id="{9FCF2142-1C08-B0EE-8F47-E22DF2BEA973}"/>
              </a:ext>
            </a:extLst>
          </p:cNvPr>
          <p:cNvSpPr/>
          <p:nvPr/>
        </p:nvSpPr>
        <p:spPr>
          <a:xfrm>
            <a:off x="8452404" y="1134884"/>
            <a:ext cx="457296" cy="473674"/>
          </a:xfrm>
          <a:prstGeom prst="ellipse">
            <a:avLst/>
          </a:prstGeom>
          <a:solidFill>
            <a:srgbClr val="4EA7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0DC784-6E18-81F3-0B79-14C972AB419E}"/>
              </a:ext>
            </a:extLst>
          </p:cNvPr>
          <p:cNvSpPr txBox="1"/>
          <p:nvPr/>
        </p:nvSpPr>
        <p:spPr>
          <a:xfrm>
            <a:off x="7042639" y="1916181"/>
            <a:ext cx="27871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State transition: on</a:t>
            </a:r>
          </a:p>
        </p:txBody>
      </p:sp>
    </p:spTree>
    <p:extLst>
      <p:ext uri="{BB962C8B-B14F-4D97-AF65-F5344CB8AC3E}">
        <p14:creationId xmlns:p14="http://schemas.microsoft.com/office/powerpoint/2010/main" val="3614946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8853A-901E-BA57-77FD-5DE8AB2CC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C3A75-6928-D1D4-2471-AC673CE0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US" dirty="0"/>
              <a:t>Results - State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9E607-72B4-476F-7F83-408CCB583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Quantum Yield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DFF32-4581-DAD4-9363-FF5D32ABD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38" y="1731515"/>
            <a:ext cx="5104785" cy="4079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324F62-5BC3-24DF-30BE-48240493E809}"/>
              </a:ext>
            </a:extLst>
          </p:cNvPr>
          <p:cNvSpPr txBox="1"/>
          <p:nvPr/>
        </p:nvSpPr>
        <p:spPr>
          <a:xfrm>
            <a:off x="1340482" y="5750523"/>
            <a:ext cx="3393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PAM observation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F1906-D91C-F94E-597B-25971333CC6D}"/>
              </a:ext>
            </a:extLst>
          </p:cNvPr>
          <p:cNvSpPr txBox="1"/>
          <p:nvPr/>
        </p:nvSpPr>
        <p:spPr>
          <a:xfrm>
            <a:off x="7212785" y="5750522"/>
            <a:ext cx="3393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Modeled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929EA9-D3FD-4369-BB93-2178A5F8C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2669" y="1731515"/>
            <a:ext cx="5104785" cy="40799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3B2513-F173-5F48-687A-FFDD91DB8146}"/>
              </a:ext>
            </a:extLst>
          </p:cNvPr>
          <p:cNvSpPr txBox="1"/>
          <p:nvPr/>
        </p:nvSpPr>
        <p:spPr>
          <a:xfrm>
            <a:off x="9074583" y="1107477"/>
            <a:ext cx="621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chemeClr val="bg2">
                    <a:lumMod val="25000"/>
                  </a:schemeClr>
                </a:solidFill>
              </a:rPr>
              <a:t>State transition</a:t>
            </a:r>
            <a:endParaRPr lang="en-US" dirty="0"/>
          </a:p>
        </p:txBody>
      </p:sp>
      <p:sp>
        <p:nvSpPr>
          <p:cNvPr id="10" name="Google Shape;285;g3867b56ef64_0_10">
            <a:extLst>
              <a:ext uri="{FF2B5EF4-FFF2-40B4-BE49-F238E27FC236}">
                <a16:creationId xmlns:a16="http://schemas.microsoft.com/office/drawing/2014/main" id="{D065422D-16E6-016A-CCF5-1B1335637710}"/>
              </a:ext>
            </a:extLst>
          </p:cNvPr>
          <p:cNvSpPr/>
          <p:nvPr/>
        </p:nvSpPr>
        <p:spPr>
          <a:xfrm>
            <a:off x="8452404" y="1134884"/>
            <a:ext cx="457296" cy="473674"/>
          </a:xfrm>
          <a:prstGeom prst="ellipse">
            <a:avLst/>
          </a:prstGeom>
          <a:solidFill>
            <a:srgbClr val="4EA7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7F1592-A297-E03E-6762-C8E919244EA8}"/>
              </a:ext>
            </a:extLst>
          </p:cNvPr>
          <p:cNvSpPr txBox="1"/>
          <p:nvPr/>
        </p:nvSpPr>
        <p:spPr>
          <a:xfrm>
            <a:off x="7042639" y="1916181"/>
            <a:ext cx="26288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State transition: off</a:t>
            </a:r>
          </a:p>
        </p:txBody>
      </p:sp>
    </p:spTree>
    <p:extLst>
      <p:ext uri="{BB962C8B-B14F-4D97-AF65-F5344CB8AC3E}">
        <p14:creationId xmlns:p14="http://schemas.microsoft.com/office/powerpoint/2010/main" val="2415778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DA0A0-DBD0-698E-FAE3-634CEA04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4335F7A-61AF-F78D-C613-9C8C448DF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1107477"/>
            <a:ext cx="11764800" cy="5328000"/>
          </a:xfrm>
        </p:spPr>
        <p:txBody>
          <a:bodyPr/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CET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85F20D-76DD-75D3-CA20-EA61F55A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Electron transport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5B206-CE0C-A4E6-05ED-3E6E8B074413}"/>
              </a:ext>
            </a:extLst>
          </p:cNvPr>
          <p:cNvSpPr txBox="1"/>
          <p:nvPr/>
        </p:nvSpPr>
        <p:spPr>
          <a:xfrm>
            <a:off x="-244606" y="5552526"/>
            <a:ext cx="6601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PAM observation</a:t>
            </a:r>
          </a:p>
          <a:p>
            <a:pPr algn="ctr"/>
            <a:r>
              <a:rPr lang="en-US" sz="24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(Dark-interval relaxation kinetics (DIRK))</a:t>
            </a:r>
          </a:p>
          <a:p>
            <a:pPr algn="ctr"/>
            <a:endParaRPr lang="en-US" sz="3200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17CA4E-C549-C59A-6ADD-8C92E52D2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959"/>
            <a:ext cx="6112669" cy="41310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EE3881-D462-0D6C-BBA4-B211AC88E481}"/>
              </a:ext>
            </a:extLst>
          </p:cNvPr>
          <p:cNvGrpSpPr/>
          <p:nvPr/>
        </p:nvGrpSpPr>
        <p:grpSpPr>
          <a:xfrm>
            <a:off x="6329631" y="1107477"/>
            <a:ext cx="6043592" cy="5227821"/>
            <a:chOff x="6219154" y="1182657"/>
            <a:chExt cx="5801031" cy="5223476"/>
          </a:xfrm>
        </p:grpSpPr>
        <p:grpSp>
          <p:nvGrpSpPr>
            <p:cNvPr id="6" name="Google Shape;247;g3867b56ef64_0_10">
              <a:extLst>
                <a:ext uri="{FF2B5EF4-FFF2-40B4-BE49-F238E27FC236}">
                  <a16:creationId xmlns:a16="http://schemas.microsoft.com/office/drawing/2014/main" id="{F9B1A4E7-F9C2-8CD2-51FA-47F2673B9254}"/>
                </a:ext>
              </a:extLst>
            </p:cNvPr>
            <p:cNvGrpSpPr/>
            <p:nvPr/>
          </p:nvGrpSpPr>
          <p:grpSpPr>
            <a:xfrm rot="1767953">
              <a:off x="6400357" y="1506652"/>
              <a:ext cx="2074042" cy="2244790"/>
              <a:chOff x="5544066" y="575090"/>
              <a:chExt cx="4112609" cy="3422640"/>
            </a:xfrm>
            <a:solidFill>
              <a:srgbClr val="156082">
                <a:alpha val="62899"/>
              </a:srgbClr>
            </a:solidFill>
          </p:grpSpPr>
          <p:sp>
            <p:nvSpPr>
              <p:cNvPr id="52" name="Google Shape;248;g3867b56ef64_0_10">
                <a:extLst>
                  <a:ext uri="{FF2B5EF4-FFF2-40B4-BE49-F238E27FC236}">
                    <a16:creationId xmlns:a16="http://schemas.microsoft.com/office/drawing/2014/main" id="{19EB8752-D40E-C648-9F48-41699F88B821}"/>
                  </a:ext>
                </a:extLst>
              </p:cNvPr>
              <p:cNvSpPr/>
              <p:nvPr/>
            </p:nvSpPr>
            <p:spPr>
              <a:xfrm>
                <a:off x="6968181" y="3281030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49;g3867b56ef64_0_10">
                <a:extLst>
                  <a:ext uri="{FF2B5EF4-FFF2-40B4-BE49-F238E27FC236}">
                    <a16:creationId xmlns:a16="http://schemas.microsoft.com/office/drawing/2014/main" id="{8D5246A4-FE61-F8F5-1B4D-3EDC06AE5849}"/>
                  </a:ext>
                </a:extLst>
              </p:cNvPr>
              <p:cNvSpPr/>
              <p:nvPr/>
            </p:nvSpPr>
            <p:spPr>
              <a:xfrm>
                <a:off x="8966675" y="575090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50;g3867b56ef64_0_10">
                <a:extLst>
                  <a:ext uri="{FF2B5EF4-FFF2-40B4-BE49-F238E27FC236}">
                    <a16:creationId xmlns:a16="http://schemas.microsoft.com/office/drawing/2014/main" id="{FD28FB97-2AA3-6F55-B230-C5CE9AE83BA3}"/>
                  </a:ext>
                </a:extLst>
              </p:cNvPr>
              <p:cNvSpPr/>
              <p:nvPr/>
            </p:nvSpPr>
            <p:spPr>
              <a:xfrm>
                <a:off x="5544066" y="1603461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34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51;g3867b56ef64_0_10">
                <a:extLst>
                  <a:ext uri="{FF2B5EF4-FFF2-40B4-BE49-F238E27FC236}">
                    <a16:creationId xmlns:a16="http://schemas.microsoft.com/office/drawing/2014/main" id="{B3808A2E-C1AC-C992-B690-2D8C22840F56}"/>
                  </a:ext>
                </a:extLst>
              </p:cNvPr>
              <p:cNvSpPr/>
              <p:nvPr/>
            </p:nvSpPr>
            <p:spPr>
              <a:xfrm>
                <a:off x="6308185" y="808878"/>
                <a:ext cx="690000" cy="716699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52;g3867b56ef64_0_10">
                <a:extLst>
                  <a:ext uri="{FF2B5EF4-FFF2-40B4-BE49-F238E27FC236}">
                    <a16:creationId xmlns:a16="http://schemas.microsoft.com/office/drawing/2014/main" id="{1A4DA207-E619-5597-2FDC-A812EE2FAA0E}"/>
                  </a:ext>
                </a:extLst>
              </p:cNvPr>
              <p:cNvSpPr/>
              <p:nvPr/>
            </p:nvSpPr>
            <p:spPr>
              <a:xfrm>
                <a:off x="7271951" y="2478753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53;g3867b56ef64_0_10">
                <a:extLst>
                  <a:ext uri="{FF2B5EF4-FFF2-40B4-BE49-F238E27FC236}">
                    <a16:creationId xmlns:a16="http://schemas.microsoft.com/office/drawing/2014/main" id="{EBF6E4BE-4148-0779-8F09-1AC0B73C70F9}"/>
                  </a:ext>
                </a:extLst>
              </p:cNvPr>
              <p:cNvSpPr/>
              <p:nvPr/>
            </p:nvSpPr>
            <p:spPr>
              <a:xfrm>
                <a:off x="6330780" y="2320153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54;g3867b56ef64_0_10">
                <a:extLst>
                  <a:ext uri="{FF2B5EF4-FFF2-40B4-BE49-F238E27FC236}">
                    <a16:creationId xmlns:a16="http://schemas.microsoft.com/office/drawing/2014/main" id="{AD942039-5578-A7E7-318F-0446CECED213}"/>
                  </a:ext>
                </a:extLst>
              </p:cNvPr>
              <p:cNvSpPr/>
              <p:nvPr/>
            </p:nvSpPr>
            <p:spPr>
              <a:xfrm>
                <a:off x="8321407" y="1161771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55;g3867b56ef64_0_10">
                <a:extLst>
                  <a:ext uri="{FF2B5EF4-FFF2-40B4-BE49-F238E27FC236}">
                    <a16:creationId xmlns:a16="http://schemas.microsoft.com/office/drawing/2014/main" id="{4580F107-E65A-42AA-4549-95567AC8C6A9}"/>
                  </a:ext>
                </a:extLst>
              </p:cNvPr>
              <p:cNvSpPr/>
              <p:nvPr/>
            </p:nvSpPr>
            <p:spPr>
              <a:xfrm>
                <a:off x="6886832" y="1431925"/>
                <a:ext cx="690000" cy="716699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56;g3867b56ef64_0_10">
                <a:extLst>
                  <a:ext uri="{FF2B5EF4-FFF2-40B4-BE49-F238E27FC236}">
                    <a16:creationId xmlns:a16="http://schemas.microsoft.com/office/drawing/2014/main" id="{45EFF844-470F-98AD-5E64-DA129233C50E}"/>
                  </a:ext>
                </a:extLst>
              </p:cNvPr>
              <p:cNvSpPr/>
              <p:nvPr/>
            </p:nvSpPr>
            <p:spPr>
              <a:xfrm>
                <a:off x="7649862" y="1762061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Google Shape;257;g3867b56ef64_0_10">
              <a:extLst>
                <a:ext uri="{FF2B5EF4-FFF2-40B4-BE49-F238E27FC236}">
                  <a16:creationId xmlns:a16="http://schemas.microsoft.com/office/drawing/2014/main" id="{C0AAFFDB-C0E8-7277-3B02-EDE299EC52C9}"/>
                </a:ext>
              </a:extLst>
            </p:cNvPr>
            <p:cNvSpPr/>
            <p:nvPr/>
          </p:nvSpPr>
          <p:spPr>
            <a:xfrm>
              <a:off x="8755671" y="4921126"/>
              <a:ext cx="497278" cy="37714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05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grpSp>
          <p:nvGrpSpPr>
            <p:cNvPr id="9" name="Google Shape;258;g3867b56ef64_0_10">
              <a:extLst>
                <a:ext uri="{FF2B5EF4-FFF2-40B4-BE49-F238E27FC236}">
                  <a16:creationId xmlns:a16="http://schemas.microsoft.com/office/drawing/2014/main" id="{206F5340-FD25-10CF-6203-7322E4A4462C}"/>
                </a:ext>
              </a:extLst>
            </p:cNvPr>
            <p:cNvGrpSpPr/>
            <p:nvPr/>
          </p:nvGrpSpPr>
          <p:grpSpPr>
            <a:xfrm rot="19264781">
              <a:off x="8502280" y="1824455"/>
              <a:ext cx="2313557" cy="2108890"/>
              <a:chOff x="4348634" y="782369"/>
              <a:chExt cx="4587439" cy="3215361"/>
            </a:xfrm>
          </p:grpSpPr>
          <p:sp>
            <p:nvSpPr>
              <p:cNvPr id="43" name="Google Shape;259;g3867b56ef64_0_10">
                <a:extLst>
                  <a:ext uri="{FF2B5EF4-FFF2-40B4-BE49-F238E27FC236}">
                    <a16:creationId xmlns:a16="http://schemas.microsoft.com/office/drawing/2014/main" id="{4F9282CC-E9EF-3D7A-F291-42BE92CAE222}"/>
                  </a:ext>
                </a:extLst>
              </p:cNvPr>
              <p:cNvSpPr/>
              <p:nvPr/>
            </p:nvSpPr>
            <p:spPr>
              <a:xfrm>
                <a:off x="6968181" y="3281030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60;g3867b56ef64_0_10">
                <a:extLst>
                  <a:ext uri="{FF2B5EF4-FFF2-40B4-BE49-F238E27FC236}">
                    <a16:creationId xmlns:a16="http://schemas.microsoft.com/office/drawing/2014/main" id="{08715428-A438-2CD6-BDC3-33A2D3A4474A}"/>
                  </a:ext>
                </a:extLst>
              </p:cNvPr>
              <p:cNvSpPr/>
              <p:nvPr/>
            </p:nvSpPr>
            <p:spPr>
              <a:xfrm>
                <a:off x="7722972" y="782369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61;g3867b56ef64_0_10">
                <a:extLst>
                  <a:ext uri="{FF2B5EF4-FFF2-40B4-BE49-F238E27FC236}">
                    <a16:creationId xmlns:a16="http://schemas.microsoft.com/office/drawing/2014/main" id="{FC032AAC-71BA-528D-759C-E01D4EFD27B6}"/>
                  </a:ext>
                </a:extLst>
              </p:cNvPr>
              <p:cNvSpPr/>
              <p:nvPr/>
            </p:nvSpPr>
            <p:spPr>
              <a:xfrm>
                <a:off x="4348634" y="1200660"/>
                <a:ext cx="690000" cy="716700"/>
              </a:xfrm>
              <a:prstGeom prst="ellipse">
                <a:avLst/>
              </a:prstGeom>
              <a:solidFill>
                <a:srgbClr val="156082">
                  <a:alpha val="62899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62;g3867b56ef64_0_10">
                <a:extLst>
                  <a:ext uri="{FF2B5EF4-FFF2-40B4-BE49-F238E27FC236}">
                    <a16:creationId xmlns:a16="http://schemas.microsoft.com/office/drawing/2014/main" id="{C8D5662C-D222-B801-3F7D-BD1046E85959}"/>
                  </a:ext>
                </a:extLst>
              </p:cNvPr>
              <p:cNvSpPr/>
              <p:nvPr/>
            </p:nvSpPr>
            <p:spPr>
              <a:xfrm>
                <a:off x="6277232" y="822325"/>
                <a:ext cx="690000" cy="716700"/>
              </a:xfrm>
              <a:prstGeom prst="ellipse">
                <a:avLst/>
              </a:prstGeom>
              <a:solidFill>
                <a:srgbClr val="156082">
                  <a:alpha val="62899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63;g3867b56ef64_0_10">
                <a:extLst>
                  <a:ext uri="{FF2B5EF4-FFF2-40B4-BE49-F238E27FC236}">
                    <a16:creationId xmlns:a16="http://schemas.microsoft.com/office/drawing/2014/main" id="{D79834C7-3977-126D-7ACB-4B2E114D6A72}"/>
                  </a:ext>
                </a:extLst>
              </p:cNvPr>
              <p:cNvSpPr/>
              <p:nvPr/>
            </p:nvSpPr>
            <p:spPr>
              <a:xfrm>
                <a:off x="7271951" y="2478753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64;g3867b56ef64_0_10">
                <a:extLst>
                  <a:ext uri="{FF2B5EF4-FFF2-40B4-BE49-F238E27FC236}">
                    <a16:creationId xmlns:a16="http://schemas.microsoft.com/office/drawing/2014/main" id="{B09731B0-57FC-B953-773C-11B51AD29556}"/>
                  </a:ext>
                </a:extLst>
              </p:cNvPr>
              <p:cNvSpPr/>
              <p:nvPr/>
            </p:nvSpPr>
            <p:spPr>
              <a:xfrm>
                <a:off x="6330780" y="2320153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65;g3867b56ef64_0_10">
                <a:extLst>
                  <a:ext uri="{FF2B5EF4-FFF2-40B4-BE49-F238E27FC236}">
                    <a16:creationId xmlns:a16="http://schemas.microsoft.com/office/drawing/2014/main" id="{EDB24A64-A6BE-8A62-7AC4-98EF7B6304F9}"/>
                  </a:ext>
                </a:extLst>
              </p:cNvPr>
              <p:cNvSpPr/>
              <p:nvPr/>
            </p:nvSpPr>
            <p:spPr>
              <a:xfrm>
                <a:off x="8246073" y="1332342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66;g3867b56ef64_0_10">
                <a:extLst>
                  <a:ext uri="{FF2B5EF4-FFF2-40B4-BE49-F238E27FC236}">
                    <a16:creationId xmlns:a16="http://schemas.microsoft.com/office/drawing/2014/main" id="{9E180734-D905-E3E0-714B-9E438871831B}"/>
                  </a:ext>
                </a:extLst>
              </p:cNvPr>
              <p:cNvSpPr/>
              <p:nvPr/>
            </p:nvSpPr>
            <p:spPr>
              <a:xfrm>
                <a:off x="6886832" y="1431925"/>
                <a:ext cx="690000" cy="716700"/>
              </a:xfrm>
              <a:prstGeom prst="ellipse">
                <a:avLst/>
              </a:prstGeom>
              <a:solidFill>
                <a:srgbClr val="156082">
                  <a:alpha val="62899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67;g3867b56ef64_0_10">
                <a:extLst>
                  <a:ext uri="{FF2B5EF4-FFF2-40B4-BE49-F238E27FC236}">
                    <a16:creationId xmlns:a16="http://schemas.microsoft.com/office/drawing/2014/main" id="{906F6DB7-CDDC-9C23-0F07-B6D27B72B4AB}"/>
                  </a:ext>
                </a:extLst>
              </p:cNvPr>
              <p:cNvSpPr/>
              <p:nvPr/>
            </p:nvSpPr>
            <p:spPr>
              <a:xfrm>
                <a:off x="7649862" y="1762061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0" name="Google Shape;269;g3867b56ef64_0_10">
              <a:extLst>
                <a:ext uri="{FF2B5EF4-FFF2-40B4-BE49-F238E27FC236}">
                  <a16:creationId xmlns:a16="http://schemas.microsoft.com/office/drawing/2014/main" id="{907C8BB7-713F-DC98-569D-64FF530CF551}"/>
                </a:ext>
              </a:extLst>
            </p:cNvPr>
            <p:cNvCxnSpPr/>
            <p:nvPr/>
          </p:nvCxnSpPr>
          <p:spPr>
            <a:xfrm>
              <a:off x="6881931" y="4140835"/>
              <a:ext cx="1153007" cy="0"/>
            </a:xfrm>
            <a:prstGeom prst="straightConnector1">
              <a:avLst/>
            </a:prstGeom>
            <a:noFill/>
            <a:ln w="19050" cap="flat" cmpd="sng">
              <a:solidFill>
                <a:srgbClr val="156082">
                  <a:alpha val="42878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4" name="Google Shape;270;g3867b56ef64_0_10">
              <a:extLst>
                <a:ext uri="{FF2B5EF4-FFF2-40B4-BE49-F238E27FC236}">
                  <a16:creationId xmlns:a16="http://schemas.microsoft.com/office/drawing/2014/main" id="{57753130-3E1F-53B3-8046-E929771121FA}"/>
                </a:ext>
              </a:extLst>
            </p:cNvPr>
            <p:cNvCxnSpPr/>
            <p:nvPr/>
          </p:nvCxnSpPr>
          <p:spPr>
            <a:xfrm rot="10800000" flipH="1">
              <a:off x="9110336" y="4132415"/>
              <a:ext cx="1201041" cy="8554"/>
            </a:xfrm>
            <a:prstGeom prst="straightConnector1">
              <a:avLst/>
            </a:prstGeom>
            <a:noFill/>
            <a:ln w="38100" cap="flat" cmpd="sng">
              <a:solidFill>
                <a:srgbClr val="15608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5" name="Google Shape;271;g3867b56ef64_0_10">
              <a:extLst>
                <a:ext uri="{FF2B5EF4-FFF2-40B4-BE49-F238E27FC236}">
                  <a16:creationId xmlns:a16="http://schemas.microsoft.com/office/drawing/2014/main" id="{896931FB-04A1-6D27-A8D8-F981D06F3544}"/>
                </a:ext>
              </a:extLst>
            </p:cNvPr>
            <p:cNvCxnSpPr/>
            <p:nvPr/>
          </p:nvCxnSpPr>
          <p:spPr>
            <a:xfrm rot="10800000" flipH="1">
              <a:off x="7554040" y="2989127"/>
              <a:ext cx="2084182" cy="329968"/>
            </a:xfrm>
            <a:prstGeom prst="curvedConnector3">
              <a:avLst>
                <a:gd name="adj1" fmla="val 50000"/>
              </a:avLst>
            </a:prstGeom>
            <a:solidFill>
              <a:srgbClr val="156082">
                <a:alpha val="59120"/>
              </a:srgbClr>
            </a:solidFill>
            <a:ln w="19050" cap="flat" cmpd="sng">
              <a:solidFill>
                <a:srgbClr val="082836">
                  <a:alpha val="62734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" name="Google Shape;272;g3867b56ef64_0_10">
              <a:extLst>
                <a:ext uri="{FF2B5EF4-FFF2-40B4-BE49-F238E27FC236}">
                  <a16:creationId xmlns:a16="http://schemas.microsoft.com/office/drawing/2014/main" id="{0B865153-5475-C2EE-69C1-01BEF15AD6B7}"/>
                </a:ext>
              </a:extLst>
            </p:cNvPr>
            <p:cNvSpPr/>
            <p:nvPr/>
          </p:nvSpPr>
          <p:spPr>
            <a:xfrm>
              <a:off x="7244167" y="3949496"/>
              <a:ext cx="481732" cy="342928"/>
            </a:xfrm>
            <a:prstGeom prst="ellipse">
              <a:avLst/>
            </a:prstGeom>
            <a:solidFill>
              <a:srgbClr val="FFFF00">
                <a:alpha val="43086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050" b="0" i="0" u="none" strike="noStrike" kern="0" cap="none" spc="0" normalizeH="0" baseline="3000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</a:t>
              </a:r>
              <a:endParaRPr kumimoji="0" sz="1050" b="0" i="0" u="none" strike="noStrike" kern="0" cap="none" spc="0" normalizeH="0" baseline="3000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7" name="Google Shape;273;g3867b56ef64_0_10">
              <a:extLst>
                <a:ext uri="{FF2B5EF4-FFF2-40B4-BE49-F238E27FC236}">
                  <a16:creationId xmlns:a16="http://schemas.microsoft.com/office/drawing/2014/main" id="{F6800E4D-4947-639A-1458-77A27CF6ACE0}"/>
                </a:ext>
              </a:extLst>
            </p:cNvPr>
            <p:cNvSpPr/>
            <p:nvPr/>
          </p:nvSpPr>
          <p:spPr>
            <a:xfrm>
              <a:off x="9397187" y="3905955"/>
              <a:ext cx="517607" cy="3856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05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8" name="Google Shape;274;g3867b56ef64_0_10">
              <a:extLst>
                <a:ext uri="{FF2B5EF4-FFF2-40B4-BE49-F238E27FC236}">
                  <a16:creationId xmlns:a16="http://schemas.microsoft.com/office/drawing/2014/main" id="{2555B495-06A1-78D7-1729-4F69E9215BDB}"/>
                </a:ext>
              </a:extLst>
            </p:cNvPr>
            <p:cNvSpPr txBox="1"/>
            <p:nvPr/>
          </p:nvSpPr>
          <p:spPr>
            <a:xfrm>
              <a:off x="6341986" y="4775145"/>
              <a:ext cx="61070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PSII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19" name="Google Shape;275;g3867b56ef64_0_10">
              <a:extLst>
                <a:ext uri="{FF2B5EF4-FFF2-40B4-BE49-F238E27FC236}">
                  <a16:creationId xmlns:a16="http://schemas.microsoft.com/office/drawing/2014/main" id="{C6EE0687-DF37-DBAA-A304-7732165B8822}"/>
                </a:ext>
              </a:extLst>
            </p:cNvPr>
            <p:cNvSpPr txBox="1"/>
            <p:nvPr/>
          </p:nvSpPr>
          <p:spPr>
            <a:xfrm>
              <a:off x="10582069" y="4775803"/>
              <a:ext cx="566439" cy="356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PSI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cxnSp>
          <p:nvCxnSpPr>
            <p:cNvPr id="20" name="Google Shape;276;g3867b56ef64_0_10">
              <a:extLst>
                <a:ext uri="{FF2B5EF4-FFF2-40B4-BE49-F238E27FC236}">
                  <a16:creationId xmlns:a16="http://schemas.microsoft.com/office/drawing/2014/main" id="{F30758D9-A1AD-9EE5-BDFD-75ECF0089C0E}"/>
                </a:ext>
              </a:extLst>
            </p:cNvPr>
            <p:cNvCxnSpPr/>
            <p:nvPr/>
          </p:nvCxnSpPr>
          <p:spPr>
            <a:xfrm flipH="1">
              <a:off x="9268190" y="4436722"/>
              <a:ext cx="1449580" cy="687152"/>
            </a:xfrm>
            <a:prstGeom prst="curvedConnector3">
              <a:avLst>
                <a:gd name="adj1" fmla="val 50000"/>
              </a:avLst>
            </a:prstGeom>
            <a:noFill/>
            <a:ln w="38100" cap="flat" cmpd="sng">
              <a:solidFill>
                <a:srgbClr val="15608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1" name="Google Shape;277;g3867b56ef64_0_10">
              <a:extLst>
                <a:ext uri="{FF2B5EF4-FFF2-40B4-BE49-F238E27FC236}">
                  <a16:creationId xmlns:a16="http://schemas.microsoft.com/office/drawing/2014/main" id="{9F9C8040-5193-3550-3151-FFB36D6BAB2D}"/>
                </a:ext>
              </a:extLst>
            </p:cNvPr>
            <p:cNvCxnSpPr/>
            <p:nvPr/>
          </p:nvCxnSpPr>
          <p:spPr>
            <a:xfrm rot="10800000">
              <a:off x="7890269" y="4394826"/>
              <a:ext cx="865403" cy="728884"/>
            </a:xfrm>
            <a:prstGeom prst="curvedConnector3">
              <a:avLst>
                <a:gd name="adj1" fmla="val 188063"/>
              </a:avLst>
            </a:prstGeom>
            <a:noFill/>
            <a:ln w="38100" cap="flat" cmpd="sng">
              <a:solidFill>
                <a:srgbClr val="15608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2" name="Google Shape;278;g3867b56ef64_0_10">
              <a:extLst>
                <a:ext uri="{FF2B5EF4-FFF2-40B4-BE49-F238E27FC236}">
                  <a16:creationId xmlns:a16="http://schemas.microsoft.com/office/drawing/2014/main" id="{5588F66F-3A40-8AAE-B8EE-928A13F335D7}"/>
                </a:ext>
              </a:extLst>
            </p:cNvPr>
            <p:cNvSpPr txBox="1"/>
            <p:nvPr/>
          </p:nvSpPr>
          <p:spPr>
            <a:xfrm>
              <a:off x="11104427" y="3768817"/>
              <a:ext cx="915758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6">
                      <a:lumMod val="90000"/>
                    </a:schemeClr>
                  </a:solidFill>
                </a:rPr>
                <a:t>NPQ</a:t>
              </a:r>
              <a:r>
                <a:rPr lang="en-US" sz="1600" baseline="-25000" dirty="0">
                  <a:solidFill>
                    <a:schemeClr val="accent6">
                      <a:lumMod val="90000"/>
                    </a:schemeClr>
                  </a:solidFill>
                </a:rPr>
                <a:t>PSI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3" name="Google Shape;279;g3867b56ef64_0_10">
              <a:extLst>
                <a:ext uri="{FF2B5EF4-FFF2-40B4-BE49-F238E27FC236}">
                  <a16:creationId xmlns:a16="http://schemas.microsoft.com/office/drawing/2014/main" id="{FEDCC6D7-0B99-2EEE-0E5C-F714AB3710BE}"/>
                </a:ext>
              </a:extLst>
            </p:cNvPr>
            <p:cNvSpPr/>
            <p:nvPr/>
          </p:nvSpPr>
          <p:spPr>
            <a:xfrm rot="5400000">
              <a:off x="10213747" y="1278640"/>
              <a:ext cx="672092" cy="480125"/>
            </a:xfrm>
            <a:prstGeom prst="lightningBolt">
              <a:avLst/>
            </a:prstGeom>
            <a:solidFill>
              <a:srgbClr val="FFC000">
                <a:alpha val="42928"/>
              </a:srgbClr>
            </a:solidFill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80;g3867b56ef64_0_10">
              <a:extLst>
                <a:ext uri="{FF2B5EF4-FFF2-40B4-BE49-F238E27FC236}">
                  <a16:creationId xmlns:a16="http://schemas.microsoft.com/office/drawing/2014/main" id="{6D7DF285-D987-5675-7F4A-9BD091A42FC7}"/>
                </a:ext>
              </a:extLst>
            </p:cNvPr>
            <p:cNvSpPr txBox="1"/>
            <p:nvPr/>
          </p:nvSpPr>
          <p:spPr>
            <a:xfrm>
              <a:off x="10549793" y="1695713"/>
              <a:ext cx="853051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6">
                      <a:lumMod val="90000"/>
                    </a:schemeClr>
                  </a:solidFill>
                </a:rPr>
                <a:t>SIF</a:t>
              </a:r>
              <a:r>
                <a:rPr lang="en-US" sz="1600" baseline="-25000" dirty="0">
                  <a:solidFill>
                    <a:schemeClr val="accent6">
                      <a:lumMod val="90000"/>
                    </a:schemeClr>
                  </a:solidFill>
                </a:rPr>
                <a:t>PSI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5" name="Google Shape;281;g3867b56ef64_0_10">
              <a:extLst>
                <a:ext uri="{FF2B5EF4-FFF2-40B4-BE49-F238E27FC236}">
                  <a16:creationId xmlns:a16="http://schemas.microsoft.com/office/drawing/2014/main" id="{BDD84178-81E9-E435-3302-674D2C06880A}"/>
                </a:ext>
              </a:extLst>
            </p:cNvPr>
            <p:cNvSpPr txBox="1"/>
            <p:nvPr/>
          </p:nvSpPr>
          <p:spPr>
            <a:xfrm>
              <a:off x="7827527" y="1307632"/>
              <a:ext cx="918213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6">
                      <a:lumMod val="90000"/>
                    </a:schemeClr>
                  </a:solidFill>
                </a:rPr>
                <a:t>NPQ</a:t>
              </a:r>
              <a:r>
                <a:rPr lang="en-US" sz="1600" baseline="-25000" dirty="0">
                  <a:solidFill>
                    <a:schemeClr val="accent6">
                      <a:lumMod val="90000"/>
                    </a:schemeClr>
                  </a:solidFill>
                </a:rPr>
                <a:t>PSII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6" name="Google Shape;282;g3867b56ef64_0_10">
              <a:extLst>
                <a:ext uri="{FF2B5EF4-FFF2-40B4-BE49-F238E27FC236}">
                  <a16:creationId xmlns:a16="http://schemas.microsoft.com/office/drawing/2014/main" id="{68D87C2E-7188-A09C-BF63-590DDC5E596A}"/>
                </a:ext>
              </a:extLst>
            </p:cNvPr>
            <p:cNvSpPr/>
            <p:nvPr/>
          </p:nvSpPr>
          <p:spPr>
            <a:xfrm>
              <a:off x="6223106" y="1277614"/>
              <a:ext cx="516790" cy="624409"/>
            </a:xfrm>
            <a:prstGeom prst="lightningBolt">
              <a:avLst/>
            </a:prstGeom>
            <a:solidFill>
              <a:srgbClr val="FFC000">
                <a:alpha val="42928"/>
              </a:srgbClr>
            </a:solidFill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83;g3867b56ef64_0_10">
              <a:extLst>
                <a:ext uri="{FF2B5EF4-FFF2-40B4-BE49-F238E27FC236}">
                  <a16:creationId xmlns:a16="http://schemas.microsoft.com/office/drawing/2014/main" id="{55D49AED-FD08-1806-5D4A-D55AADD0E714}"/>
                </a:ext>
              </a:extLst>
            </p:cNvPr>
            <p:cNvSpPr txBox="1"/>
            <p:nvPr/>
          </p:nvSpPr>
          <p:spPr>
            <a:xfrm>
              <a:off x="6635636" y="1286686"/>
              <a:ext cx="83849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accent6">
                      <a:lumMod val="90000"/>
                    </a:schemeClr>
                  </a:solidFill>
                </a:rPr>
                <a:t>SIF</a:t>
              </a:r>
              <a:r>
                <a:rPr lang="en-US" sz="1600" baseline="-25000" dirty="0">
                  <a:solidFill>
                    <a:schemeClr val="accent6">
                      <a:lumMod val="90000"/>
                    </a:schemeClr>
                  </a:solidFill>
                </a:rPr>
                <a:t>PSII</a:t>
              </a:r>
              <a:endParaRPr lang="en-US" sz="1400" kern="0" dirty="0">
                <a:solidFill>
                  <a:schemeClr val="accent6">
                    <a:lumMod val="90000"/>
                  </a:schemeClr>
                </a:solidFill>
                <a:latin typeface="Aptos" panose="02110004020202020204"/>
              </a:endParaRPr>
            </a:p>
          </p:txBody>
        </p:sp>
        <p:sp>
          <p:nvSpPr>
            <p:cNvPr id="28" name="Google Shape;284;g3867b56ef64_0_10">
              <a:extLst>
                <a:ext uri="{FF2B5EF4-FFF2-40B4-BE49-F238E27FC236}">
                  <a16:creationId xmlns:a16="http://schemas.microsoft.com/office/drawing/2014/main" id="{968ECCDE-4F78-A8FE-96E1-AC6C28C13B9D}"/>
                </a:ext>
              </a:extLst>
            </p:cNvPr>
            <p:cNvSpPr/>
            <p:nvPr/>
          </p:nvSpPr>
          <p:spPr>
            <a:xfrm>
              <a:off x="7731347" y="3500032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9" name="Google Shape;285;g3867b56ef64_0_10">
              <a:extLst>
                <a:ext uri="{FF2B5EF4-FFF2-40B4-BE49-F238E27FC236}">
                  <a16:creationId xmlns:a16="http://schemas.microsoft.com/office/drawing/2014/main" id="{2DC07DB6-5E42-CE8B-FDD2-6BAFFC004CA5}"/>
                </a:ext>
              </a:extLst>
            </p:cNvPr>
            <p:cNvSpPr/>
            <p:nvPr/>
          </p:nvSpPr>
          <p:spPr>
            <a:xfrm>
              <a:off x="6219154" y="2611994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30" name="Google Shape;286;g3867b56ef64_0_10">
              <a:extLst>
                <a:ext uri="{FF2B5EF4-FFF2-40B4-BE49-F238E27FC236}">
                  <a16:creationId xmlns:a16="http://schemas.microsoft.com/office/drawing/2014/main" id="{A59C22E6-4CD2-D4B9-7BA7-D59E9FE0AAA2}"/>
                </a:ext>
              </a:extLst>
            </p:cNvPr>
            <p:cNvSpPr/>
            <p:nvPr/>
          </p:nvSpPr>
          <p:spPr>
            <a:xfrm>
              <a:off x="8696646" y="2465081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31" name="Google Shape;287;g3867b56ef64_0_10">
              <a:extLst>
                <a:ext uri="{FF2B5EF4-FFF2-40B4-BE49-F238E27FC236}">
                  <a16:creationId xmlns:a16="http://schemas.microsoft.com/office/drawing/2014/main" id="{3D9AF010-C217-7A1C-D2F6-CAF191488CDA}"/>
                </a:ext>
              </a:extLst>
            </p:cNvPr>
            <p:cNvSpPr/>
            <p:nvPr/>
          </p:nvSpPr>
          <p:spPr>
            <a:xfrm>
              <a:off x="7473982" y="4724542"/>
              <a:ext cx="457296" cy="473674"/>
            </a:xfrm>
            <a:prstGeom prst="ellipse">
              <a:avLst/>
            </a:prstGeom>
            <a:solidFill>
              <a:srgbClr val="4EA7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32" name="Google Shape;288;g3867b56ef64_0_10">
              <a:extLst>
                <a:ext uri="{FF2B5EF4-FFF2-40B4-BE49-F238E27FC236}">
                  <a16:creationId xmlns:a16="http://schemas.microsoft.com/office/drawing/2014/main" id="{29D1C418-BF2F-5CEE-8190-1EDCEE0AA451}"/>
                </a:ext>
              </a:extLst>
            </p:cNvPr>
            <p:cNvSpPr/>
            <p:nvPr/>
          </p:nvSpPr>
          <p:spPr>
            <a:xfrm>
              <a:off x="10907086" y="2717323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pic>
          <p:nvPicPr>
            <p:cNvPr id="33" name="Google Shape;289;g3867b56ef64_0_10">
              <a:extLst>
                <a:ext uri="{FF2B5EF4-FFF2-40B4-BE49-F238E27FC236}">
                  <a16:creationId xmlns:a16="http://schemas.microsoft.com/office/drawing/2014/main" id="{676D183D-10F1-F7F8-B9A7-569249BF01A4}"/>
                </a:ext>
              </a:extLst>
            </p:cNvPr>
            <p:cNvPicPr preferRelativeResize="0"/>
            <p:nvPr/>
          </p:nvPicPr>
          <p:blipFill>
            <a:blip r:embed="rId3">
              <a:alphaModFix amt="43000"/>
            </a:blip>
            <a:stretch>
              <a:fillRect/>
            </a:stretch>
          </p:blipFill>
          <p:spPr>
            <a:xfrm>
              <a:off x="10109844" y="3295518"/>
              <a:ext cx="1183465" cy="659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290;g3867b56ef64_0_10">
              <a:extLst>
                <a:ext uri="{FF2B5EF4-FFF2-40B4-BE49-F238E27FC236}">
                  <a16:creationId xmlns:a16="http://schemas.microsoft.com/office/drawing/2014/main" id="{57196FFB-9963-4613-DFF4-245292F33F85}"/>
                </a:ext>
              </a:extLst>
            </p:cNvPr>
            <p:cNvPicPr preferRelativeResize="0"/>
            <p:nvPr/>
          </p:nvPicPr>
          <p:blipFill>
            <a:blip r:embed="rId4">
              <a:alphaModFix amt="43000"/>
            </a:blip>
            <a:stretch>
              <a:fillRect/>
            </a:stretch>
          </p:blipFill>
          <p:spPr>
            <a:xfrm>
              <a:off x="6394571" y="3750943"/>
              <a:ext cx="754997" cy="841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291;g3867b56ef64_0_10">
              <a:extLst>
                <a:ext uri="{FF2B5EF4-FFF2-40B4-BE49-F238E27FC236}">
                  <a16:creationId xmlns:a16="http://schemas.microsoft.com/office/drawing/2014/main" id="{C0640FDD-4B77-E2F7-47F5-CF3A3B5F6065}"/>
                </a:ext>
              </a:extLst>
            </p:cNvPr>
            <p:cNvPicPr preferRelativeResize="0"/>
            <p:nvPr/>
          </p:nvPicPr>
          <p:blipFill>
            <a:blip r:embed="rId5">
              <a:alphaModFix amt="43000"/>
            </a:blip>
            <a:stretch>
              <a:fillRect/>
            </a:stretch>
          </p:blipFill>
          <p:spPr>
            <a:xfrm>
              <a:off x="10236256" y="3750943"/>
              <a:ext cx="830930" cy="926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92;g3867b56ef64_0_10">
              <a:extLst>
                <a:ext uri="{FF2B5EF4-FFF2-40B4-BE49-F238E27FC236}">
                  <a16:creationId xmlns:a16="http://schemas.microsoft.com/office/drawing/2014/main" id="{492FF5AE-8BDA-2340-7068-A02586265480}"/>
                </a:ext>
              </a:extLst>
            </p:cNvPr>
            <p:cNvPicPr preferRelativeResize="0"/>
            <p:nvPr/>
          </p:nvPicPr>
          <p:blipFill>
            <a:blip r:embed="rId3">
              <a:alphaModFix amt="43000"/>
            </a:blip>
            <a:stretch>
              <a:fillRect/>
            </a:stretch>
          </p:blipFill>
          <p:spPr>
            <a:xfrm>
              <a:off x="7346798" y="1482190"/>
              <a:ext cx="1063835" cy="457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BD6B585-D74B-6975-47AC-5F6301915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11000"/>
            </a:blip>
            <a:stretch>
              <a:fillRect/>
            </a:stretch>
          </p:blipFill>
          <p:spPr>
            <a:xfrm>
              <a:off x="8159895" y="3853884"/>
              <a:ext cx="917683" cy="50733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15B6290-DA70-5187-1BFD-4DBBAE0F5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157966" y="3887124"/>
              <a:ext cx="907643" cy="501787"/>
            </a:xfrm>
            <a:prstGeom prst="rect">
              <a:avLst/>
            </a:prstGeom>
            <a:scene3d>
              <a:camera prst="orthographicFront"/>
              <a:lightRig rig="soft" dir="t"/>
            </a:scene3d>
            <a:sp3d prstMaterial="translucentPowder">
              <a:bevelT/>
              <a:bevelB/>
            </a:sp3d>
          </p:spPr>
        </p:pic>
        <p:cxnSp>
          <p:nvCxnSpPr>
            <p:cNvPr id="39" name="Google Shape;293;g3867b56ef64_0_10">
              <a:extLst>
                <a:ext uri="{FF2B5EF4-FFF2-40B4-BE49-F238E27FC236}">
                  <a16:creationId xmlns:a16="http://schemas.microsoft.com/office/drawing/2014/main" id="{64387F35-491D-D0E8-D09C-B83311D2BB49}"/>
                </a:ext>
              </a:extLst>
            </p:cNvPr>
            <p:cNvCxnSpPr/>
            <p:nvPr/>
          </p:nvCxnSpPr>
          <p:spPr>
            <a:xfrm rot="10800000" flipH="1">
              <a:off x="7895755" y="2286867"/>
              <a:ext cx="1742400" cy="84600"/>
            </a:xfrm>
            <a:prstGeom prst="curvedConnector3">
              <a:avLst>
                <a:gd name="adj1" fmla="val 57843"/>
              </a:avLst>
            </a:prstGeom>
            <a:noFill/>
            <a:ln w="28575" cap="flat" cmpd="sng">
              <a:solidFill>
                <a:srgbClr val="082836">
                  <a:alpha val="43179"/>
                </a:srgbClr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40" name="Google Shape;294;g3867b56ef64_0_10">
              <a:extLst>
                <a:ext uri="{FF2B5EF4-FFF2-40B4-BE49-F238E27FC236}">
                  <a16:creationId xmlns:a16="http://schemas.microsoft.com/office/drawing/2014/main" id="{C80012D9-EFBE-5A55-8DED-9FF498D90DD4}"/>
                </a:ext>
              </a:extLst>
            </p:cNvPr>
            <p:cNvSpPr/>
            <p:nvPr/>
          </p:nvSpPr>
          <p:spPr>
            <a:xfrm rot="1486580">
              <a:off x="6970619" y="2257165"/>
              <a:ext cx="682534" cy="811708"/>
            </a:xfrm>
            <a:prstGeom prst="quadArrowCallout">
              <a:avLst>
                <a:gd name="adj1" fmla="val 18515"/>
                <a:gd name="adj2" fmla="val 18515"/>
                <a:gd name="adj3" fmla="val 18515"/>
                <a:gd name="adj4" fmla="val 48123"/>
              </a:avLst>
            </a:prstGeom>
            <a:noFill/>
            <a:ln w="28575" cap="flat" cmpd="sng">
              <a:solidFill>
                <a:srgbClr val="61A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278C5E3-11E9-CE5D-7022-7FA2EAF9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94571" y="5719018"/>
              <a:ext cx="5216263" cy="687115"/>
            </a:xfrm>
            <a:prstGeom prst="rect">
              <a:avLst/>
            </a:prstGeom>
          </p:spPr>
        </p:pic>
        <p:sp>
          <p:nvSpPr>
            <p:cNvPr id="42" name="Google Shape;288;g3867b56ef64_0_10">
              <a:extLst>
                <a:ext uri="{FF2B5EF4-FFF2-40B4-BE49-F238E27FC236}">
                  <a16:creationId xmlns:a16="http://schemas.microsoft.com/office/drawing/2014/main" id="{AAA9CBE6-EBE4-9FDA-D1BA-80298E7FC865}"/>
                </a:ext>
              </a:extLst>
            </p:cNvPr>
            <p:cNvSpPr/>
            <p:nvPr/>
          </p:nvSpPr>
          <p:spPr>
            <a:xfrm>
              <a:off x="11005699" y="1202290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7131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674A7-6555-89EF-9CB5-D0C76DD93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Electron transport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C0E63D4-4BF8-BED8-4376-C18A4626B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6239" y="1561520"/>
            <a:ext cx="6259099" cy="41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C76FCC-DA44-E715-B0BA-E4E64C7AB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959"/>
            <a:ext cx="6112669" cy="41310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3FEF8C-10CF-FAB2-B998-02C5FCFD617B}"/>
              </a:ext>
            </a:extLst>
          </p:cNvPr>
          <p:cNvSpPr txBox="1"/>
          <p:nvPr/>
        </p:nvSpPr>
        <p:spPr>
          <a:xfrm>
            <a:off x="7576457" y="5246615"/>
            <a:ext cx="6718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E8A2B5-E32E-9D69-D636-C3E307EA1387}"/>
              </a:ext>
            </a:extLst>
          </p:cNvPr>
          <p:cNvSpPr txBox="1"/>
          <p:nvPr/>
        </p:nvSpPr>
        <p:spPr>
          <a:xfrm>
            <a:off x="7212785" y="5623724"/>
            <a:ext cx="3393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Modeled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D4F2E5-3142-3EBC-2DBB-0DF3E8B43CC1}"/>
              </a:ext>
            </a:extLst>
          </p:cNvPr>
          <p:cNvSpPr txBox="1"/>
          <p:nvPr/>
        </p:nvSpPr>
        <p:spPr>
          <a:xfrm>
            <a:off x="583307" y="5623724"/>
            <a:ext cx="4687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PAM (DIRK) observation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1DCE3E-02E7-108B-D724-3D709B6AF552}"/>
              </a:ext>
            </a:extLst>
          </p:cNvPr>
          <p:cNvSpPr txBox="1"/>
          <p:nvPr/>
        </p:nvSpPr>
        <p:spPr>
          <a:xfrm>
            <a:off x="9074583" y="1107477"/>
            <a:ext cx="621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chemeClr val="bg2">
                    <a:lumMod val="25000"/>
                  </a:schemeClr>
                </a:solidFill>
              </a:rPr>
              <a:t>Cyclic electron transport</a:t>
            </a:r>
            <a:endParaRPr lang="en-US" dirty="0"/>
          </a:p>
        </p:txBody>
      </p:sp>
      <p:sp>
        <p:nvSpPr>
          <p:cNvPr id="4" name="Google Shape;285;g3867b56ef64_0_10">
            <a:extLst>
              <a:ext uri="{FF2B5EF4-FFF2-40B4-BE49-F238E27FC236}">
                <a16:creationId xmlns:a16="http://schemas.microsoft.com/office/drawing/2014/main" id="{79B96DDB-DB1B-AA78-AA3F-B7EF6AD39478}"/>
              </a:ext>
            </a:extLst>
          </p:cNvPr>
          <p:cNvSpPr/>
          <p:nvPr/>
        </p:nvSpPr>
        <p:spPr>
          <a:xfrm>
            <a:off x="8452404" y="1134884"/>
            <a:ext cx="457296" cy="473674"/>
          </a:xfrm>
          <a:prstGeom prst="ellipse">
            <a:avLst/>
          </a:prstGeom>
          <a:solidFill>
            <a:srgbClr val="4EA7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94316F-84B5-9638-DCCF-9B9559CF3A26}"/>
              </a:ext>
            </a:extLst>
          </p:cNvPr>
          <p:cNvSpPr txBox="1">
            <a:spLocks/>
          </p:cNvSpPr>
          <p:nvPr/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000" b="1" kern="0">
                <a:solidFill>
                  <a:schemeClr val="tx2">
                    <a:lumMod val="50000"/>
                  </a:schemeClr>
                </a:solidFill>
              </a:rPr>
              <a:t>CET</a:t>
            </a:r>
            <a:endParaRPr lang="en-US" sz="2000" kern="0">
              <a:solidFill>
                <a:schemeClr val="tx2">
                  <a:lumMod val="50000"/>
                </a:schemeClr>
              </a:solidFill>
            </a:endParaRP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532304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27A3D-1880-114A-6DC0-A7957C97B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82F7E-A20D-1EB4-2B57-BE2439D38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US" dirty="0"/>
              <a:t>Results - NPQ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7E58D-3E90-6962-1EC6-AC470BBFC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NPQ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F5282-218E-1301-0E25-6C65457DD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085" y="2102948"/>
            <a:ext cx="5545802" cy="36264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71F0BE2-42FE-BC3C-4180-683A9CF3C914}"/>
              </a:ext>
            </a:extLst>
          </p:cNvPr>
          <p:cNvGrpSpPr/>
          <p:nvPr/>
        </p:nvGrpSpPr>
        <p:grpSpPr>
          <a:xfrm>
            <a:off x="5946004" y="1182657"/>
            <a:ext cx="6074181" cy="5223476"/>
            <a:chOff x="5946004" y="1182657"/>
            <a:chExt cx="6074181" cy="5223476"/>
          </a:xfrm>
        </p:grpSpPr>
        <p:grpSp>
          <p:nvGrpSpPr>
            <p:cNvPr id="7" name="Google Shape;247;g3867b56ef64_0_10">
              <a:extLst>
                <a:ext uri="{FF2B5EF4-FFF2-40B4-BE49-F238E27FC236}">
                  <a16:creationId xmlns:a16="http://schemas.microsoft.com/office/drawing/2014/main" id="{1C244BFD-9909-6536-AE3E-C0EDF47998D5}"/>
                </a:ext>
              </a:extLst>
            </p:cNvPr>
            <p:cNvGrpSpPr/>
            <p:nvPr/>
          </p:nvGrpSpPr>
          <p:grpSpPr>
            <a:xfrm rot="1767953">
              <a:off x="6400357" y="1506652"/>
              <a:ext cx="2074042" cy="2244790"/>
              <a:chOff x="5544066" y="575090"/>
              <a:chExt cx="4112609" cy="3422640"/>
            </a:xfrm>
            <a:solidFill>
              <a:srgbClr val="156082">
                <a:alpha val="62899"/>
              </a:srgbClr>
            </a:solidFill>
          </p:grpSpPr>
          <p:sp>
            <p:nvSpPr>
              <p:cNvPr id="49" name="Google Shape;248;g3867b56ef64_0_10">
                <a:extLst>
                  <a:ext uri="{FF2B5EF4-FFF2-40B4-BE49-F238E27FC236}">
                    <a16:creationId xmlns:a16="http://schemas.microsoft.com/office/drawing/2014/main" id="{011B0E83-27E1-A220-7282-07561B8BC036}"/>
                  </a:ext>
                </a:extLst>
              </p:cNvPr>
              <p:cNvSpPr/>
              <p:nvPr/>
            </p:nvSpPr>
            <p:spPr>
              <a:xfrm>
                <a:off x="6968181" y="3281030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49;g3867b56ef64_0_10">
                <a:extLst>
                  <a:ext uri="{FF2B5EF4-FFF2-40B4-BE49-F238E27FC236}">
                    <a16:creationId xmlns:a16="http://schemas.microsoft.com/office/drawing/2014/main" id="{EBD8B286-157D-9B50-856F-C828FC43791C}"/>
                  </a:ext>
                </a:extLst>
              </p:cNvPr>
              <p:cNvSpPr/>
              <p:nvPr/>
            </p:nvSpPr>
            <p:spPr>
              <a:xfrm>
                <a:off x="8966675" y="575090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50;g3867b56ef64_0_10">
                <a:extLst>
                  <a:ext uri="{FF2B5EF4-FFF2-40B4-BE49-F238E27FC236}">
                    <a16:creationId xmlns:a16="http://schemas.microsoft.com/office/drawing/2014/main" id="{907AF96A-142F-47D4-A490-DACD948D8D99}"/>
                  </a:ext>
                </a:extLst>
              </p:cNvPr>
              <p:cNvSpPr/>
              <p:nvPr/>
            </p:nvSpPr>
            <p:spPr>
              <a:xfrm>
                <a:off x="5544066" y="1603461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34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51;g3867b56ef64_0_10">
                <a:extLst>
                  <a:ext uri="{FF2B5EF4-FFF2-40B4-BE49-F238E27FC236}">
                    <a16:creationId xmlns:a16="http://schemas.microsoft.com/office/drawing/2014/main" id="{ACE4691B-3A6E-6268-5973-0BF7DCABD886}"/>
                  </a:ext>
                </a:extLst>
              </p:cNvPr>
              <p:cNvSpPr/>
              <p:nvPr/>
            </p:nvSpPr>
            <p:spPr>
              <a:xfrm>
                <a:off x="6308185" y="808878"/>
                <a:ext cx="690000" cy="716699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52;g3867b56ef64_0_10">
                <a:extLst>
                  <a:ext uri="{FF2B5EF4-FFF2-40B4-BE49-F238E27FC236}">
                    <a16:creationId xmlns:a16="http://schemas.microsoft.com/office/drawing/2014/main" id="{9264262F-A235-3C88-4CE9-DA9C5C34B09A}"/>
                  </a:ext>
                </a:extLst>
              </p:cNvPr>
              <p:cNvSpPr/>
              <p:nvPr/>
            </p:nvSpPr>
            <p:spPr>
              <a:xfrm>
                <a:off x="7271951" y="2478753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53;g3867b56ef64_0_10">
                <a:extLst>
                  <a:ext uri="{FF2B5EF4-FFF2-40B4-BE49-F238E27FC236}">
                    <a16:creationId xmlns:a16="http://schemas.microsoft.com/office/drawing/2014/main" id="{F4080AC9-8397-1C5A-42CC-596BCCF0D567}"/>
                  </a:ext>
                </a:extLst>
              </p:cNvPr>
              <p:cNvSpPr/>
              <p:nvPr/>
            </p:nvSpPr>
            <p:spPr>
              <a:xfrm>
                <a:off x="6330780" y="2320153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54;g3867b56ef64_0_10">
                <a:extLst>
                  <a:ext uri="{FF2B5EF4-FFF2-40B4-BE49-F238E27FC236}">
                    <a16:creationId xmlns:a16="http://schemas.microsoft.com/office/drawing/2014/main" id="{3B49ECE3-C1C4-27ED-83CA-03D057508491}"/>
                  </a:ext>
                </a:extLst>
              </p:cNvPr>
              <p:cNvSpPr/>
              <p:nvPr/>
            </p:nvSpPr>
            <p:spPr>
              <a:xfrm>
                <a:off x="8321407" y="1161771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55;g3867b56ef64_0_10">
                <a:extLst>
                  <a:ext uri="{FF2B5EF4-FFF2-40B4-BE49-F238E27FC236}">
                    <a16:creationId xmlns:a16="http://schemas.microsoft.com/office/drawing/2014/main" id="{0297AF7A-D619-6F92-D417-5BA9D0052486}"/>
                  </a:ext>
                </a:extLst>
              </p:cNvPr>
              <p:cNvSpPr/>
              <p:nvPr/>
            </p:nvSpPr>
            <p:spPr>
              <a:xfrm>
                <a:off x="6886832" y="1431925"/>
                <a:ext cx="690000" cy="716699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56;g3867b56ef64_0_10">
                <a:extLst>
                  <a:ext uri="{FF2B5EF4-FFF2-40B4-BE49-F238E27FC236}">
                    <a16:creationId xmlns:a16="http://schemas.microsoft.com/office/drawing/2014/main" id="{658FBE09-F702-3128-C051-E44169686836}"/>
                  </a:ext>
                </a:extLst>
              </p:cNvPr>
              <p:cNvSpPr/>
              <p:nvPr/>
            </p:nvSpPr>
            <p:spPr>
              <a:xfrm>
                <a:off x="7649862" y="1762061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Google Shape;257;g3867b56ef64_0_10">
              <a:extLst>
                <a:ext uri="{FF2B5EF4-FFF2-40B4-BE49-F238E27FC236}">
                  <a16:creationId xmlns:a16="http://schemas.microsoft.com/office/drawing/2014/main" id="{C64AED35-6EB0-F3AA-BB34-04C85C4DE12F}"/>
                </a:ext>
              </a:extLst>
            </p:cNvPr>
            <p:cNvSpPr/>
            <p:nvPr/>
          </p:nvSpPr>
          <p:spPr>
            <a:xfrm>
              <a:off x="8755671" y="4921126"/>
              <a:ext cx="497278" cy="377143"/>
            </a:xfrm>
            <a:prstGeom prst="ellipse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050" b="0" i="0" u="none" strike="noStrike" kern="0" cap="none" spc="0" normalizeH="0" baseline="3000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grpSp>
          <p:nvGrpSpPr>
            <p:cNvPr id="9" name="Google Shape;258;g3867b56ef64_0_10">
              <a:extLst>
                <a:ext uri="{FF2B5EF4-FFF2-40B4-BE49-F238E27FC236}">
                  <a16:creationId xmlns:a16="http://schemas.microsoft.com/office/drawing/2014/main" id="{B6F83299-01B0-57C3-A16F-B8B632B38C5A}"/>
                </a:ext>
              </a:extLst>
            </p:cNvPr>
            <p:cNvGrpSpPr/>
            <p:nvPr/>
          </p:nvGrpSpPr>
          <p:grpSpPr>
            <a:xfrm rot="19264781">
              <a:off x="8502280" y="1824455"/>
              <a:ext cx="2313557" cy="2108890"/>
              <a:chOff x="4348634" y="782369"/>
              <a:chExt cx="4587439" cy="3215361"/>
            </a:xfrm>
          </p:grpSpPr>
          <p:sp>
            <p:nvSpPr>
              <p:cNvPr id="40" name="Google Shape;259;g3867b56ef64_0_10">
                <a:extLst>
                  <a:ext uri="{FF2B5EF4-FFF2-40B4-BE49-F238E27FC236}">
                    <a16:creationId xmlns:a16="http://schemas.microsoft.com/office/drawing/2014/main" id="{C46B3708-F6B5-20D5-F80A-878F80681D73}"/>
                  </a:ext>
                </a:extLst>
              </p:cNvPr>
              <p:cNvSpPr/>
              <p:nvPr/>
            </p:nvSpPr>
            <p:spPr>
              <a:xfrm>
                <a:off x="6968181" y="3281030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60;g3867b56ef64_0_10">
                <a:extLst>
                  <a:ext uri="{FF2B5EF4-FFF2-40B4-BE49-F238E27FC236}">
                    <a16:creationId xmlns:a16="http://schemas.microsoft.com/office/drawing/2014/main" id="{FA1C594D-1F40-0DBC-7E97-CF6BEC2AF093}"/>
                  </a:ext>
                </a:extLst>
              </p:cNvPr>
              <p:cNvSpPr/>
              <p:nvPr/>
            </p:nvSpPr>
            <p:spPr>
              <a:xfrm>
                <a:off x="7722972" y="782369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61;g3867b56ef64_0_10">
                <a:extLst>
                  <a:ext uri="{FF2B5EF4-FFF2-40B4-BE49-F238E27FC236}">
                    <a16:creationId xmlns:a16="http://schemas.microsoft.com/office/drawing/2014/main" id="{A9E42226-B17E-CFF0-6112-3D9FEBE31038}"/>
                  </a:ext>
                </a:extLst>
              </p:cNvPr>
              <p:cNvSpPr/>
              <p:nvPr/>
            </p:nvSpPr>
            <p:spPr>
              <a:xfrm>
                <a:off x="4348634" y="1200660"/>
                <a:ext cx="690000" cy="716700"/>
              </a:xfrm>
              <a:prstGeom prst="ellipse">
                <a:avLst/>
              </a:prstGeom>
              <a:solidFill>
                <a:srgbClr val="156082">
                  <a:alpha val="62899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62;g3867b56ef64_0_10">
                <a:extLst>
                  <a:ext uri="{FF2B5EF4-FFF2-40B4-BE49-F238E27FC236}">
                    <a16:creationId xmlns:a16="http://schemas.microsoft.com/office/drawing/2014/main" id="{4AB6E794-ECD4-0ACF-DA83-066C411A00C3}"/>
                  </a:ext>
                </a:extLst>
              </p:cNvPr>
              <p:cNvSpPr/>
              <p:nvPr/>
            </p:nvSpPr>
            <p:spPr>
              <a:xfrm>
                <a:off x="6277232" y="822325"/>
                <a:ext cx="690000" cy="716700"/>
              </a:xfrm>
              <a:prstGeom prst="ellipse">
                <a:avLst/>
              </a:prstGeom>
              <a:solidFill>
                <a:srgbClr val="156082">
                  <a:alpha val="62899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63;g3867b56ef64_0_10">
                <a:extLst>
                  <a:ext uri="{FF2B5EF4-FFF2-40B4-BE49-F238E27FC236}">
                    <a16:creationId xmlns:a16="http://schemas.microsoft.com/office/drawing/2014/main" id="{F158441A-E268-BEFE-5BBE-A4B22FC6A5AA}"/>
                  </a:ext>
                </a:extLst>
              </p:cNvPr>
              <p:cNvSpPr/>
              <p:nvPr/>
            </p:nvSpPr>
            <p:spPr>
              <a:xfrm>
                <a:off x="7271951" y="2478753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64;g3867b56ef64_0_10">
                <a:extLst>
                  <a:ext uri="{FF2B5EF4-FFF2-40B4-BE49-F238E27FC236}">
                    <a16:creationId xmlns:a16="http://schemas.microsoft.com/office/drawing/2014/main" id="{CF3EAC93-F579-218D-5C09-EBBC767F91BA}"/>
                  </a:ext>
                </a:extLst>
              </p:cNvPr>
              <p:cNvSpPr/>
              <p:nvPr/>
            </p:nvSpPr>
            <p:spPr>
              <a:xfrm>
                <a:off x="6330780" y="2320153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65;g3867b56ef64_0_10">
                <a:extLst>
                  <a:ext uri="{FF2B5EF4-FFF2-40B4-BE49-F238E27FC236}">
                    <a16:creationId xmlns:a16="http://schemas.microsoft.com/office/drawing/2014/main" id="{14EF128F-EE6E-1A4F-063C-4DA3BA3F2AF0}"/>
                  </a:ext>
                </a:extLst>
              </p:cNvPr>
              <p:cNvSpPr/>
              <p:nvPr/>
            </p:nvSpPr>
            <p:spPr>
              <a:xfrm>
                <a:off x="8246073" y="1332342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66;g3867b56ef64_0_10">
                <a:extLst>
                  <a:ext uri="{FF2B5EF4-FFF2-40B4-BE49-F238E27FC236}">
                    <a16:creationId xmlns:a16="http://schemas.microsoft.com/office/drawing/2014/main" id="{06227A41-B66C-81A3-E5BA-B7E04B42170F}"/>
                  </a:ext>
                </a:extLst>
              </p:cNvPr>
              <p:cNvSpPr/>
              <p:nvPr/>
            </p:nvSpPr>
            <p:spPr>
              <a:xfrm>
                <a:off x="6886832" y="1431925"/>
                <a:ext cx="690000" cy="716700"/>
              </a:xfrm>
              <a:prstGeom prst="ellipse">
                <a:avLst/>
              </a:prstGeom>
              <a:solidFill>
                <a:srgbClr val="156082">
                  <a:alpha val="62899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67;g3867b56ef64_0_10">
                <a:extLst>
                  <a:ext uri="{FF2B5EF4-FFF2-40B4-BE49-F238E27FC236}">
                    <a16:creationId xmlns:a16="http://schemas.microsoft.com/office/drawing/2014/main" id="{ACB07828-A959-F1BE-AFF4-8FF41DF562AF}"/>
                  </a:ext>
                </a:extLst>
              </p:cNvPr>
              <p:cNvSpPr/>
              <p:nvPr/>
            </p:nvSpPr>
            <p:spPr>
              <a:xfrm>
                <a:off x="7649862" y="1762061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0" name="Google Shape;269;g3867b56ef64_0_10">
              <a:extLst>
                <a:ext uri="{FF2B5EF4-FFF2-40B4-BE49-F238E27FC236}">
                  <a16:creationId xmlns:a16="http://schemas.microsoft.com/office/drawing/2014/main" id="{FA6C2F2B-3287-5DA3-1729-FDE8FA6AB513}"/>
                </a:ext>
              </a:extLst>
            </p:cNvPr>
            <p:cNvCxnSpPr/>
            <p:nvPr/>
          </p:nvCxnSpPr>
          <p:spPr>
            <a:xfrm>
              <a:off x="6881931" y="4140835"/>
              <a:ext cx="1153007" cy="0"/>
            </a:xfrm>
            <a:prstGeom prst="straightConnector1">
              <a:avLst/>
            </a:prstGeom>
            <a:noFill/>
            <a:ln w="19050" cap="flat" cmpd="sng">
              <a:solidFill>
                <a:srgbClr val="156082">
                  <a:alpha val="42878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1" name="Google Shape;270;g3867b56ef64_0_10">
              <a:extLst>
                <a:ext uri="{FF2B5EF4-FFF2-40B4-BE49-F238E27FC236}">
                  <a16:creationId xmlns:a16="http://schemas.microsoft.com/office/drawing/2014/main" id="{8722BF8A-F5D1-AFBA-D793-6627027588E7}"/>
                </a:ext>
              </a:extLst>
            </p:cNvPr>
            <p:cNvCxnSpPr/>
            <p:nvPr/>
          </p:nvCxnSpPr>
          <p:spPr>
            <a:xfrm rot="10800000" flipH="1">
              <a:off x="9110336" y="4132415"/>
              <a:ext cx="1201041" cy="8554"/>
            </a:xfrm>
            <a:prstGeom prst="straightConnector1">
              <a:avLst/>
            </a:prstGeom>
            <a:noFill/>
            <a:ln w="19050" cap="flat" cmpd="sng">
              <a:solidFill>
                <a:srgbClr val="156082">
                  <a:alpha val="42878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2" name="Google Shape;271;g3867b56ef64_0_10">
              <a:extLst>
                <a:ext uri="{FF2B5EF4-FFF2-40B4-BE49-F238E27FC236}">
                  <a16:creationId xmlns:a16="http://schemas.microsoft.com/office/drawing/2014/main" id="{F108C0AF-EB33-7291-5B24-C33E83155A7D}"/>
                </a:ext>
              </a:extLst>
            </p:cNvPr>
            <p:cNvCxnSpPr/>
            <p:nvPr/>
          </p:nvCxnSpPr>
          <p:spPr>
            <a:xfrm rot="10800000" flipH="1">
              <a:off x="7554040" y="2989127"/>
              <a:ext cx="2084182" cy="329968"/>
            </a:xfrm>
            <a:prstGeom prst="curvedConnector3">
              <a:avLst>
                <a:gd name="adj1" fmla="val 50000"/>
              </a:avLst>
            </a:prstGeom>
            <a:solidFill>
              <a:srgbClr val="156082">
                <a:alpha val="59120"/>
              </a:srgbClr>
            </a:solidFill>
            <a:ln w="19050" cap="flat" cmpd="sng">
              <a:solidFill>
                <a:srgbClr val="082836">
                  <a:alpha val="62734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" name="Google Shape;272;g3867b56ef64_0_10">
              <a:extLst>
                <a:ext uri="{FF2B5EF4-FFF2-40B4-BE49-F238E27FC236}">
                  <a16:creationId xmlns:a16="http://schemas.microsoft.com/office/drawing/2014/main" id="{ED2DDDAB-C750-8F2D-121D-9ADA450E2948}"/>
                </a:ext>
              </a:extLst>
            </p:cNvPr>
            <p:cNvSpPr/>
            <p:nvPr/>
          </p:nvSpPr>
          <p:spPr>
            <a:xfrm>
              <a:off x="7244167" y="3949496"/>
              <a:ext cx="481732" cy="342928"/>
            </a:xfrm>
            <a:prstGeom prst="ellipse">
              <a:avLst/>
            </a:prstGeom>
            <a:solidFill>
              <a:srgbClr val="FFFF00">
                <a:alpha val="43086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050" b="0" i="0" u="none" strike="noStrike" kern="0" cap="none" spc="0" normalizeH="0" baseline="3000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</a:t>
              </a:r>
              <a:endParaRPr kumimoji="0" sz="1050" b="0" i="0" u="none" strike="noStrike" kern="0" cap="none" spc="0" normalizeH="0" baseline="3000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4" name="Google Shape;273;g3867b56ef64_0_10">
              <a:extLst>
                <a:ext uri="{FF2B5EF4-FFF2-40B4-BE49-F238E27FC236}">
                  <a16:creationId xmlns:a16="http://schemas.microsoft.com/office/drawing/2014/main" id="{B7A4173E-86E3-D5EC-C6C0-B39B555A3F84}"/>
                </a:ext>
              </a:extLst>
            </p:cNvPr>
            <p:cNvSpPr/>
            <p:nvPr/>
          </p:nvSpPr>
          <p:spPr>
            <a:xfrm>
              <a:off x="9397187" y="3905955"/>
              <a:ext cx="517607" cy="385697"/>
            </a:xfrm>
            <a:prstGeom prst="ellipse">
              <a:avLst/>
            </a:prstGeom>
            <a:solidFill>
              <a:srgbClr val="FFFF00">
                <a:alpha val="42708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050" b="0" i="0" u="none" strike="noStrike" kern="0" cap="none" spc="0" normalizeH="0" baseline="3000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5" name="Google Shape;274;g3867b56ef64_0_10">
              <a:extLst>
                <a:ext uri="{FF2B5EF4-FFF2-40B4-BE49-F238E27FC236}">
                  <a16:creationId xmlns:a16="http://schemas.microsoft.com/office/drawing/2014/main" id="{A648020D-D924-24E7-2770-E8BDBE4DBAC6}"/>
                </a:ext>
              </a:extLst>
            </p:cNvPr>
            <p:cNvSpPr txBox="1"/>
            <p:nvPr/>
          </p:nvSpPr>
          <p:spPr>
            <a:xfrm>
              <a:off x="5946004" y="4697355"/>
              <a:ext cx="61070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PSII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16" name="Google Shape;275;g3867b56ef64_0_10">
              <a:extLst>
                <a:ext uri="{FF2B5EF4-FFF2-40B4-BE49-F238E27FC236}">
                  <a16:creationId xmlns:a16="http://schemas.microsoft.com/office/drawing/2014/main" id="{03BDFB6D-3450-3EAD-2215-B5673D379A48}"/>
                </a:ext>
              </a:extLst>
            </p:cNvPr>
            <p:cNvSpPr txBox="1"/>
            <p:nvPr/>
          </p:nvSpPr>
          <p:spPr>
            <a:xfrm>
              <a:off x="11140222" y="4606322"/>
              <a:ext cx="566439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PSI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cxnSp>
          <p:nvCxnSpPr>
            <p:cNvPr id="17" name="Google Shape;276;g3867b56ef64_0_10">
              <a:extLst>
                <a:ext uri="{FF2B5EF4-FFF2-40B4-BE49-F238E27FC236}">
                  <a16:creationId xmlns:a16="http://schemas.microsoft.com/office/drawing/2014/main" id="{CDB148B8-40AF-E570-5FFB-741C9E2C8F99}"/>
                </a:ext>
              </a:extLst>
            </p:cNvPr>
            <p:cNvCxnSpPr/>
            <p:nvPr/>
          </p:nvCxnSpPr>
          <p:spPr>
            <a:xfrm flipH="1">
              <a:off x="9268190" y="4436722"/>
              <a:ext cx="1449580" cy="687152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rgbClr val="156082">
                  <a:alpha val="43000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8" name="Google Shape;277;g3867b56ef64_0_10">
              <a:extLst>
                <a:ext uri="{FF2B5EF4-FFF2-40B4-BE49-F238E27FC236}">
                  <a16:creationId xmlns:a16="http://schemas.microsoft.com/office/drawing/2014/main" id="{D15A89EF-A4EC-13ED-8CCB-2EECA950B530}"/>
                </a:ext>
              </a:extLst>
            </p:cNvPr>
            <p:cNvCxnSpPr/>
            <p:nvPr/>
          </p:nvCxnSpPr>
          <p:spPr>
            <a:xfrm rot="10800000">
              <a:off x="7890269" y="4394826"/>
              <a:ext cx="865403" cy="728884"/>
            </a:xfrm>
            <a:prstGeom prst="curvedConnector3">
              <a:avLst>
                <a:gd name="adj1" fmla="val 188063"/>
              </a:avLst>
            </a:prstGeom>
            <a:noFill/>
            <a:ln w="19050" cap="flat" cmpd="sng">
              <a:solidFill>
                <a:srgbClr val="156082">
                  <a:alpha val="42553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9" name="Google Shape;278;g3867b56ef64_0_10">
              <a:extLst>
                <a:ext uri="{FF2B5EF4-FFF2-40B4-BE49-F238E27FC236}">
                  <a16:creationId xmlns:a16="http://schemas.microsoft.com/office/drawing/2014/main" id="{DAC2EDF1-4BDD-9FEC-CE11-246282EA0896}"/>
                </a:ext>
              </a:extLst>
            </p:cNvPr>
            <p:cNvSpPr txBox="1"/>
            <p:nvPr/>
          </p:nvSpPr>
          <p:spPr>
            <a:xfrm>
              <a:off x="11104427" y="3768817"/>
              <a:ext cx="915758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/>
                <a:t>NPQ</a:t>
              </a:r>
              <a:r>
                <a:rPr lang="en-US" sz="1600" baseline="-25000" dirty="0"/>
                <a:t>PSI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0" name="Google Shape;279;g3867b56ef64_0_10">
              <a:extLst>
                <a:ext uri="{FF2B5EF4-FFF2-40B4-BE49-F238E27FC236}">
                  <a16:creationId xmlns:a16="http://schemas.microsoft.com/office/drawing/2014/main" id="{DADBC339-E776-B09C-7AEE-1D87CE1B51C2}"/>
                </a:ext>
              </a:extLst>
            </p:cNvPr>
            <p:cNvSpPr/>
            <p:nvPr/>
          </p:nvSpPr>
          <p:spPr>
            <a:xfrm rot="5400000">
              <a:off x="10213747" y="1278640"/>
              <a:ext cx="672092" cy="480125"/>
            </a:xfrm>
            <a:prstGeom prst="lightningBolt">
              <a:avLst/>
            </a:prstGeom>
            <a:solidFill>
              <a:srgbClr val="FFC000">
                <a:alpha val="42928"/>
              </a:srgbClr>
            </a:solidFill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80;g3867b56ef64_0_10">
              <a:extLst>
                <a:ext uri="{FF2B5EF4-FFF2-40B4-BE49-F238E27FC236}">
                  <a16:creationId xmlns:a16="http://schemas.microsoft.com/office/drawing/2014/main" id="{A90896F5-5A08-6DF7-FB00-ADF253B1234C}"/>
                </a:ext>
              </a:extLst>
            </p:cNvPr>
            <p:cNvSpPr txBox="1"/>
            <p:nvPr/>
          </p:nvSpPr>
          <p:spPr>
            <a:xfrm>
              <a:off x="10549793" y="1695713"/>
              <a:ext cx="853051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6">
                      <a:lumMod val="90000"/>
                    </a:schemeClr>
                  </a:solidFill>
                </a:rPr>
                <a:t>SIF</a:t>
              </a:r>
              <a:r>
                <a:rPr lang="en-US" sz="1600" baseline="-25000" dirty="0">
                  <a:solidFill>
                    <a:schemeClr val="accent6">
                      <a:lumMod val="90000"/>
                    </a:schemeClr>
                  </a:solidFill>
                </a:rPr>
                <a:t>PSI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2" name="Google Shape;281;g3867b56ef64_0_10">
              <a:extLst>
                <a:ext uri="{FF2B5EF4-FFF2-40B4-BE49-F238E27FC236}">
                  <a16:creationId xmlns:a16="http://schemas.microsoft.com/office/drawing/2014/main" id="{AA003EE1-CD76-43DD-8ADC-52533B5BB474}"/>
                </a:ext>
              </a:extLst>
            </p:cNvPr>
            <p:cNvSpPr txBox="1"/>
            <p:nvPr/>
          </p:nvSpPr>
          <p:spPr>
            <a:xfrm>
              <a:off x="7827527" y="1307632"/>
              <a:ext cx="918213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/>
                <a:t>NPQ</a:t>
              </a:r>
              <a:r>
                <a:rPr lang="en-US" sz="1600" baseline="-25000" dirty="0"/>
                <a:t>PSII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3" name="Google Shape;282;g3867b56ef64_0_10">
              <a:extLst>
                <a:ext uri="{FF2B5EF4-FFF2-40B4-BE49-F238E27FC236}">
                  <a16:creationId xmlns:a16="http://schemas.microsoft.com/office/drawing/2014/main" id="{AA316071-E5FE-928B-DDCD-DBF5FAA61A80}"/>
                </a:ext>
              </a:extLst>
            </p:cNvPr>
            <p:cNvSpPr/>
            <p:nvPr/>
          </p:nvSpPr>
          <p:spPr>
            <a:xfrm>
              <a:off x="6223106" y="1277614"/>
              <a:ext cx="516790" cy="624409"/>
            </a:xfrm>
            <a:prstGeom prst="lightningBolt">
              <a:avLst/>
            </a:prstGeom>
            <a:solidFill>
              <a:srgbClr val="FFC000">
                <a:alpha val="42928"/>
              </a:srgbClr>
            </a:solidFill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83;g3867b56ef64_0_10">
              <a:extLst>
                <a:ext uri="{FF2B5EF4-FFF2-40B4-BE49-F238E27FC236}">
                  <a16:creationId xmlns:a16="http://schemas.microsoft.com/office/drawing/2014/main" id="{16D8D2F9-58FC-8219-5BF4-1D1396189CAC}"/>
                </a:ext>
              </a:extLst>
            </p:cNvPr>
            <p:cNvSpPr txBox="1"/>
            <p:nvPr/>
          </p:nvSpPr>
          <p:spPr>
            <a:xfrm>
              <a:off x="6635636" y="1286686"/>
              <a:ext cx="83849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accent6">
                      <a:lumMod val="90000"/>
                    </a:schemeClr>
                  </a:solidFill>
                </a:rPr>
                <a:t>SIF</a:t>
              </a:r>
              <a:r>
                <a:rPr lang="en-US" sz="1600" baseline="-25000" dirty="0">
                  <a:solidFill>
                    <a:schemeClr val="accent6">
                      <a:lumMod val="90000"/>
                    </a:schemeClr>
                  </a:solidFill>
                </a:rPr>
                <a:t>PSII</a:t>
              </a:r>
              <a:endParaRPr lang="en-US" sz="1400" kern="0" dirty="0">
                <a:solidFill>
                  <a:schemeClr val="accent6">
                    <a:lumMod val="90000"/>
                  </a:schemeClr>
                </a:solidFill>
                <a:latin typeface="Aptos" panose="02110004020202020204"/>
              </a:endParaRPr>
            </a:p>
          </p:txBody>
        </p:sp>
        <p:sp>
          <p:nvSpPr>
            <p:cNvPr id="25" name="Google Shape;284;g3867b56ef64_0_10">
              <a:extLst>
                <a:ext uri="{FF2B5EF4-FFF2-40B4-BE49-F238E27FC236}">
                  <a16:creationId xmlns:a16="http://schemas.microsoft.com/office/drawing/2014/main" id="{7B2704A4-54E8-A41D-3406-DCB53E15A9C1}"/>
                </a:ext>
              </a:extLst>
            </p:cNvPr>
            <p:cNvSpPr/>
            <p:nvPr/>
          </p:nvSpPr>
          <p:spPr>
            <a:xfrm>
              <a:off x="7731347" y="3500032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6" name="Google Shape;285;g3867b56ef64_0_10">
              <a:extLst>
                <a:ext uri="{FF2B5EF4-FFF2-40B4-BE49-F238E27FC236}">
                  <a16:creationId xmlns:a16="http://schemas.microsoft.com/office/drawing/2014/main" id="{96F8E17F-C97D-35AF-0ACE-6C4548EFFB79}"/>
                </a:ext>
              </a:extLst>
            </p:cNvPr>
            <p:cNvSpPr/>
            <p:nvPr/>
          </p:nvSpPr>
          <p:spPr>
            <a:xfrm>
              <a:off x="6219154" y="2611994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7" name="Google Shape;286;g3867b56ef64_0_10">
              <a:extLst>
                <a:ext uri="{FF2B5EF4-FFF2-40B4-BE49-F238E27FC236}">
                  <a16:creationId xmlns:a16="http://schemas.microsoft.com/office/drawing/2014/main" id="{C58A73AB-C05A-790E-64F3-628AEFA0AFF1}"/>
                </a:ext>
              </a:extLst>
            </p:cNvPr>
            <p:cNvSpPr/>
            <p:nvPr/>
          </p:nvSpPr>
          <p:spPr>
            <a:xfrm>
              <a:off x="8696646" y="2465081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8" name="Google Shape;287;g3867b56ef64_0_10">
              <a:extLst>
                <a:ext uri="{FF2B5EF4-FFF2-40B4-BE49-F238E27FC236}">
                  <a16:creationId xmlns:a16="http://schemas.microsoft.com/office/drawing/2014/main" id="{E05BBA01-FC7F-7E8E-3308-CA8A3E76C4CB}"/>
                </a:ext>
              </a:extLst>
            </p:cNvPr>
            <p:cNvSpPr/>
            <p:nvPr/>
          </p:nvSpPr>
          <p:spPr>
            <a:xfrm>
              <a:off x="7473982" y="4724542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9" name="Google Shape;288;g3867b56ef64_0_10">
              <a:extLst>
                <a:ext uri="{FF2B5EF4-FFF2-40B4-BE49-F238E27FC236}">
                  <a16:creationId xmlns:a16="http://schemas.microsoft.com/office/drawing/2014/main" id="{AAD19FFF-B08D-F4B6-508E-E9ACAAC50FE1}"/>
                </a:ext>
              </a:extLst>
            </p:cNvPr>
            <p:cNvSpPr/>
            <p:nvPr/>
          </p:nvSpPr>
          <p:spPr>
            <a:xfrm>
              <a:off x="10907086" y="2717323"/>
              <a:ext cx="457296" cy="473674"/>
            </a:xfrm>
            <a:prstGeom prst="ellipse">
              <a:avLst/>
            </a:prstGeom>
            <a:solidFill>
              <a:srgbClr val="4EA7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pic>
          <p:nvPicPr>
            <p:cNvPr id="30" name="Google Shape;289;g3867b56ef64_0_10">
              <a:extLst>
                <a:ext uri="{FF2B5EF4-FFF2-40B4-BE49-F238E27FC236}">
                  <a16:creationId xmlns:a16="http://schemas.microsoft.com/office/drawing/2014/main" id="{24A646F5-330F-6A11-DA29-CD82A1863D1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109844" y="3295518"/>
              <a:ext cx="1183465" cy="659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290;g3867b56ef64_0_10">
              <a:extLst>
                <a:ext uri="{FF2B5EF4-FFF2-40B4-BE49-F238E27FC236}">
                  <a16:creationId xmlns:a16="http://schemas.microsoft.com/office/drawing/2014/main" id="{DC63A6F4-F693-61F1-8CEC-8E8E562EB75A}"/>
                </a:ext>
              </a:extLst>
            </p:cNvPr>
            <p:cNvPicPr preferRelativeResize="0"/>
            <p:nvPr/>
          </p:nvPicPr>
          <p:blipFill>
            <a:blip r:embed="rId4">
              <a:alphaModFix amt="43000"/>
            </a:blip>
            <a:stretch>
              <a:fillRect/>
            </a:stretch>
          </p:blipFill>
          <p:spPr>
            <a:xfrm>
              <a:off x="6394571" y="3750943"/>
              <a:ext cx="754997" cy="841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291;g3867b56ef64_0_10">
              <a:extLst>
                <a:ext uri="{FF2B5EF4-FFF2-40B4-BE49-F238E27FC236}">
                  <a16:creationId xmlns:a16="http://schemas.microsoft.com/office/drawing/2014/main" id="{E920162A-2889-CD17-1D7C-2F4E53A52703}"/>
                </a:ext>
              </a:extLst>
            </p:cNvPr>
            <p:cNvPicPr preferRelativeResize="0"/>
            <p:nvPr/>
          </p:nvPicPr>
          <p:blipFill>
            <a:blip r:embed="rId5">
              <a:alphaModFix amt="43000"/>
            </a:blip>
            <a:stretch>
              <a:fillRect/>
            </a:stretch>
          </p:blipFill>
          <p:spPr>
            <a:xfrm>
              <a:off x="10236256" y="3750943"/>
              <a:ext cx="830930" cy="926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292;g3867b56ef64_0_10">
              <a:extLst>
                <a:ext uri="{FF2B5EF4-FFF2-40B4-BE49-F238E27FC236}">
                  <a16:creationId xmlns:a16="http://schemas.microsoft.com/office/drawing/2014/main" id="{B2D9A681-B62F-0660-B460-B897EC8BFED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46798" y="1482190"/>
              <a:ext cx="1063835" cy="457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4B69A64-2D75-AF68-92CE-E71438D26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43000"/>
            </a:blip>
            <a:stretch>
              <a:fillRect/>
            </a:stretch>
          </p:blipFill>
          <p:spPr>
            <a:xfrm>
              <a:off x="8159895" y="3853884"/>
              <a:ext cx="917683" cy="50733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5808EB9-0BE4-1B2F-29A5-BEFD2E9DC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43000"/>
            </a:blip>
            <a:stretch>
              <a:fillRect/>
            </a:stretch>
          </p:blipFill>
          <p:spPr>
            <a:xfrm>
              <a:off x="8170589" y="3863980"/>
              <a:ext cx="907643" cy="501787"/>
            </a:xfrm>
            <a:prstGeom prst="rect">
              <a:avLst/>
            </a:prstGeom>
            <a:scene3d>
              <a:camera prst="orthographicFront"/>
              <a:lightRig rig="soft" dir="t"/>
            </a:scene3d>
            <a:sp3d prstMaterial="translucentPowder">
              <a:bevelT/>
              <a:bevelB/>
            </a:sp3d>
          </p:spPr>
        </p:pic>
        <p:cxnSp>
          <p:nvCxnSpPr>
            <p:cNvPr id="36" name="Google Shape;293;g3867b56ef64_0_10">
              <a:extLst>
                <a:ext uri="{FF2B5EF4-FFF2-40B4-BE49-F238E27FC236}">
                  <a16:creationId xmlns:a16="http://schemas.microsoft.com/office/drawing/2014/main" id="{9717E3B8-D224-1005-E824-08A313C253D0}"/>
                </a:ext>
              </a:extLst>
            </p:cNvPr>
            <p:cNvCxnSpPr/>
            <p:nvPr/>
          </p:nvCxnSpPr>
          <p:spPr>
            <a:xfrm rot="10800000" flipH="1">
              <a:off x="7895755" y="2286867"/>
              <a:ext cx="1742400" cy="84600"/>
            </a:xfrm>
            <a:prstGeom prst="curvedConnector3">
              <a:avLst>
                <a:gd name="adj1" fmla="val 57843"/>
              </a:avLst>
            </a:prstGeom>
            <a:noFill/>
            <a:ln w="28575" cap="flat" cmpd="sng">
              <a:solidFill>
                <a:srgbClr val="082836">
                  <a:alpha val="43179"/>
                </a:srgbClr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37" name="Google Shape;294;g3867b56ef64_0_10">
              <a:extLst>
                <a:ext uri="{FF2B5EF4-FFF2-40B4-BE49-F238E27FC236}">
                  <a16:creationId xmlns:a16="http://schemas.microsoft.com/office/drawing/2014/main" id="{5A960C83-F23F-DF65-1044-F85AED2AA559}"/>
                </a:ext>
              </a:extLst>
            </p:cNvPr>
            <p:cNvSpPr/>
            <p:nvPr/>
          </p:nvSpPr>
          <p:spPr>
            <a:xfrm rot="1486580">
              <a:off x="6947785" y="2213622"/>
              <a:ext cx="714931" cy="850236"/>
            </a:xfrm>
            <a:prstGeom prst="quadArrowCallout">
              <a:avLst>
                <a:gd name="adj1" fmla="val 18515"/>
                <a:gd name="adj2" fmla="val 18515"/>
                <a:gd name="adj3" fmla="val 18515"/>
                <a:gd name="adj4" fmla="val 48123"/>
              </a:avLst>
            </a:prstGeom>
            <a:noFill/>
            <a:ln w="15875" cap="flat" cmpd="sng">
              <a:solidFill>
                <a:srgbClr val="61A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3BDC5F9-FBFC-CB7F-F633-4250F8D91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94571" y="5719018"/>
              <a:ext cx="5216263" cy="687115"/>
            </a:xfrm>
            <a:prstGeom prst="rect">
              <a:avLst/>
            </a:prstGeom>
          </p:spPr>
        </p:pic>
        <p:sp>
          <p:nvSpPr>
            <p:cNvPr id="39" name="Google Shape;288;g3867b56ef64_0_10">
              <a:extLst>
                <a:ext uri="{FF2B5EF4-FFF2-40B4-BE49-F238E27FC236}">
                  <a16:creationId xmlns:a16="http://schemas.microsoft.com/office/drawing/2014/main" id="{ADFB75A0-7254-77D2-44D5-700B6E57C19E}"/>
                </a:ext>
              </a:extLst>
            </p:cNvPr>
            <p:cNvSpPr/>
            <p:nvPr/>
          </p:nvSpPr>
          <p:spPr>
            <a:xfrm>
              <a:off x="11005699" y="1202290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ED36879-7511-759B-02CE-5968B1F40690}"/>
              </a:ext>
            </a:extLst>
          </p:cNvPr>
          <p:cNvSpPr txBox="1"/>
          <p:nvPr/>
        </p:nvSpPr>
        <p:spPr>
          <a:xfrm>
            <a:off x="216000" y="1625200"/>
            <a:ext cx="531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We use Y(ND) as the proxy of </a:t>
            </a:r>
            <a:r>
              <a:rPr lang="en-US" dirty="0" err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PhiNPQ_PSI</a:t>
            </a:r>
            <a:endParaRPr lang="en-US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16E1F32-2F1D-A4DD-63F3-5366D7A47894}"/>
              </a:ext>
            </a:extLst>
          </p:cNvPr>
          <p:cNvSpPr txBox="1"/>
          <p:nvPr/>
        </p:nvSpPr>
        <p:spPr>
          <a:xfrm>
            <a:off x="520252" y="2254244"/>
            <a:ext cx="4299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Y(ND): P700 oxidation ration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E5D2660-2D84-EAC9-A3A5-ADB223D64CE2}"/>
              </a:ext>
            </a:extLst>
          </p:cNvPr>
          <p:cNvSpPr txBox="1"/>
          <p:nvPr/>
        </p:nvSpPr>
        <p:spPr>
          <a:xfrm>
            <a:off x="1340482" y="5750523"/>
            <a:ext cx="3393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PAM observation</a:t>
            </a:r>
          </a:p>
        </p:txBody>
      </p:sp>
    </p:spTree>
    <p:extLst>
      <p:ext uri="{BB962C8B-B14F-4D97-AF65-F5344CB8AC3E}">
        <p14:creationId xmlns:p14="http://schemas.microsoft.com/office/powerpoint/2010/main" val="1573041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318E4-5DBB-1F3F-7C03-4DB991807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522E4-686C-68A0-CF57-1039B31CB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US" dirty="0"/>
              <a:t>Results - NPQ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66448-805D-35A5-DB9F-72F5157C9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NPQ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1F326-0DA9-6904-5DC9-BA1AF135FD64}"/>
              </a:ext>
            </a:extLst>
          </p:cNvPr>
          <p:cNvSpPr txBox="1"/>
          <p:nvPr/>
        </p:nvSpPr>
        <p:spPr>
          <a:xfrm>
            <a:off x="1340482" y="5750523"/>
            <a:ext cx="3393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PAM observation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4624F-316C-039A-61C3-62FAD1F22B45}"/>
              </a:ext>
            </a:extLst>
          </p:cNvPr>
          <p:cNvSpPr txBox="1"/>
          <p:nvPr/>
        </p:nvSpPr>
        <p:spPr>
          <a:xfrm>
            <a:off x="7212785" y="5750522"/>
            <a:ext cx="3393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Modeled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EC3D5A-5230-C62B-6D4B-F79DDD24F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927" y="2174520"/>
            <a:ext cx="5468620" cy="3576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C2827B-BCA8-D213-E2DF-10E5D4871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492" y="2175282"/>
            <a:ext cx="5476963" cy="3575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00B18B-BEAE-58FD-89D2-D5DDB046D97B}"/>
              </a:ext>
            </a:extLst>
          </p:cNvPr>
          <p:cNvSpPr txBox="1"/>
          <p:nvPr/>
        </p:nvSpPr>
        <p:spPr>
          <a:xfrm>
            <a:off x="9074583" y="1107477"/>
            <a:ext cx="621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chemeClr val="bg2">
                    <a:lumMod val="25000"/>
                  </a:schemeClr>
                </a:solidFill>
              </a:rPr>
              <a:t>P700+ quenching</a:t>
            </a:r>
          </a:p>
        </p:txBody>
      </p:sp>
      <p:sp>
        <p:nvSpPr>
          <p:cNvPr id="12" name="Google Shape;285;g3867b56ef64_0_10">
            <a:extLst>
              <a:ext uri="{FF2B5EF4-FFF2-40B4-BE49-F238E27FC236}">
                <a16:creationId xmlns:a16="http://schemas.microsoft.com/office/drawing/2014/main" id="{2789BADE-86C2-DAE7-E7A0-942F52BC3C85}"/>
              </a:ext>
            </a:extLst>
          </p:cNvPr>
          <p:cNvSpPr/>
          <p:nvPr/>
        </p:nvSpPr>
        <p:spPr>
          <a:xfrm>
            <a:off x="8452404" y="1134884"/>
            <a:ext cx="457296" cy="473674"/>
          </a:xfrm>
          <a:prstGeom prst="ellipse">
            <a:avLst/>
          </a:prstGeom>
          <a:solidFill>
            <a:srgbClr val="4EA7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5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ED04E-A931-854D-B7B1-6D44A1021E4F}"/>
              </a:ext>
            </a:extLst>
          </p:cNvPr>
          <p:cNvSpPr txBox="1"/>
          <p:nvPr/>
        </p:nvSpPr>
        <p:spPr>
          <a:xfrm>
            <a:off x="970599" y="2174519"/>
            <a:ext cx="4299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Y(ND): P700 oxidation ration</a:t>
            </a:r>
          </a:p>
        </p:txBody>
      </p:sp>
    </p:spTree>
    <p:extLst>
      <p:ext uri="{BB962C8B-B14F-4D97-AF65-F5344CB8AC3E}">
        <p14:creationId xmlns:p14="http://schemas.microsoft.com/office/powerpoint/2010/main" val="2569964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3E6ED-0699-A6A8-2481-D6EB4534E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D74F8-DA8D-6B94-B163-4094B6C1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US" dirty="0"/>
              <a:t>Results - Contribution of PSI to SIF (760nm)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EFDC-2EDF-79B7-69BE-2478C0131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SIF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79CD5-4947-E71D-9B33-5B2B2A731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6" y="1576938"/>
            <a:ext cx="6052286" cy="37290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BC1C390-97FC-1CD3-D13B-A2396921F6C7}"/>
              </a:ext>
            </a:extLst>
          </p:cNvPr>
          <p:cNvGrpSpPr/>
          <p:nvPr/>
        </p:nvGrpSpPr>
        <p:grpSpPr>
          <a:xfrm>
            <a:off x="6392724" y="1107477"/>
            <a:ext cx="5832614" cy="5223476"/>
            <a:chOff x="6187571" y="1182657"/>
            <a:chExt cx="5832614" cy="5223476"/>
          </a:xfrm>
        </p:grpSpPr>
        <p:grpSp>
          <p:nvGrpSpPr>
            <p:cNvPr id="8" name="Google Shape;247;g3867b56ef64_0_10">
              <a:extLst>
                <a:ext uri="{FF2B5EF4-FFF2-40B4-BE49-F238E27FC236}">
                  <a16:creationId xmlns:a16="http://schemas.microsoft.com/office/drawing/2014/main" id="{86B3DE72-288C-EFD2-5C90-BC7C523D6BB0}"/>
                </a:ext>
              </a:extLst>
            </p:cNvPr>
            <p:cNvGrpSpPr/>
            <p:nvPr/>
          </p:nvGrpSpPr>
          <p:grpSpPr>
            <a:xfrm rot="1767953">
              <a:off x="6400357" y="1506652"/>
              <a:ext cx="2074042" cy="2244790"/>
              <a:chOff x="5544066" y="575090"/>
              <a:chExt cx="4112609" cy="3422640"/>
            </a:xfrm>
            <a:solidFill>
              <a:srgbClr val="156082">
                <a:alpha val="62899"/>
              </a:srgbClr>
            </a:solidFill>
          </p:grpSpPr>
          <p:sp>
            <p:nvSpPr>
              <p:cNvPr id="50" name="Google Shape;248;g3867b56ef64_0_10">
                <a:extLst>
                  <a:ext uri="{FF2B5EF4-FFF2-40B4-BE49-F238E27FC236}">
                    <a16:creationId xmlns:a16="http://schemas.microsoft.com/office/drawing/2014/main" id="{33739EB7-ECC7-BFA6-DB94-5A2FD496B6A7}"/>
                  </a:ext>
                </a:extLst>
              </p:cNvPr>
              <p:cNvSpPr/>
              <p:nvPr/>
            </p:nvSpPr>
            <p:spPr>
              <a:xfrm>
                <a:off x="6968181" y="3281030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49;g3867b56ef64_0_10">
                <a:extLst>
                  <a:ext uri="{FF2B5EF4-FFF2-40B4-BE49-F238E27FC236}">
                    <a16:creationId xmlns:a16="http://schemas.microsoft.com/office/drawing/2014/main" id="{779385E0-3FF2-CECE-D773-D731E4717BD4}"/>
                  </a:ext>
                </a:extLst>
              </p:cNvPr>
              <p:cNvSpPr/>
              <p:nvPr/>
            </p:nvSpPr>
            <p:spPr>
              <a:xfrm>
                <a:off x="8966675" y="575090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50;g3867b56ef64_0_10">
                <a:extLst>
                  <a:ext uri="{FF2B5EF4-FFF2-40B4-BE49-F238E27FC236}">
                    <a16:creationId xmlns:a16="http://schemas.microsoft.com/office/drawing/2014/main" id="{D1DA3E0A-9A29-83C1-664D-D5DB1136D795}"/>
                  </a:ext>
                </a:extLst>
              </p:cNvPr>
              <p:cNvSpPr/>
              <p:nvPr/>
            </p:nvSpPr>
            <p:spPr>
              <a:xfrm>
                <a:off x="5544066" y="1603461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34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51;g3867b56ef64_0_10">
                <a:extLst>
                  <a:ext uri="{FF2B5EF4-FFF2-40B4-BE49-F238E27FC236}">
                    <a16:creationId xmlns:a16="http://schemas.microsoft.com/office/drawing/2014/main" id="{740D9E30-1C57-F461-6BCA-D9B0ECECD067}"/>
                  </a:ext>
                </a:extLst>
              </p:cNvPr>
              <p:cNvSpPr/>
              <p:nvPr/>
            </p:nvSpPr>
            <p:spPr>
              <a:xfrm>
                <a:off x="6308185" y="808878"/>
                <a:ext cx="690000" cy="716699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52;g3867b56ef64_0_10">
                <a:extLst>
                  <a:ext uri="{FF2B5EF4-FFF2-40B4-BE49-F238E27FC236}">
                    <a16:creationId xmlns:a16="http://schemas.microsoft.com/office/drawing/2014/main" id="{E931F155-A646-6D29-D41E-98682062CFCF}"/>
                  </a:ext>
                </a:extLst>
              </p:cNvPr>
              <p:cNvSpPr/>
              <p:nvPr/>
            </p:nvSpPr>
            <p:spPr>
              <a:xfrm>
                <a:off x="7271951" y="2478753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53;g3867b56ef64_0_10">
                <a:extLst>
                  <a:ext uri="{FF2B5EF4-FFF2-40B4-BE49-F238E27FC236}">
                    <a16:creationId xmlns:a16="http://schemas.microsoft.com/office/drawing/2014/main" id="{B1C36B7E-2992-0A8F-5B7F-99D7535CA7F4}"/>
                  </a:ext>
                </a:extLst>
              </p:cNvPr>
              <p:cNvSpPr/>
              <p:nvPr/>
            </p:nvSpPr>
            <p:spPr>
              <a:xfrm>
                <a:off x="6330780" y="2320153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54;g3867b56ef64_0_10">
                <a:extLst>
                  <a:ext uri="{FF2B5EF4-FFF2-40B4-BE49-F238E27FC236}">
                    <a16:creationId xmlns:a16="http://schemas.microsoft.com/office/drawing/2014/main" id="{82883520-417D-CA71-75BE-BD9B227D1F58}"/>
                  </a:ext>
                </a:extLst>
              </p:cNvPr>
              <p:cNvSpPr/>
              <p:nvPr/>
            </p:nvSpPr>
            <p:spPr>
              <a:xfrm>
                <a:off x="8321407" y="1161771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55;g3867b56ef64_0_10">
                <a:extLst>
                  <a:ext uri="{FF2B5EF4-FFF2-40B4-BE49-F238E27FC236}">
                    <a16:creationId xmlns:a16="http://schemas.microsoft.com/office/drawing/2014/main" id="{55CF2442-A419-FD69-9213-082908698F74}"/>
                  </a:ext>
                </a:extLst>
              </p:cNvPr>
              <p:cNvSpPr/>
              <p:nvPr/>
            </p:nvSpPr>
            <p:spPr>
              <a:xfrm>
                <a:off x="6886832" y="1431925"/>
                <a:ext cx="690000" cy="716699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56;g3867b56ef64_0_10">
                <a:extLst>
                  <a:ext uri="{FF2B5EF4-FFF2-40B4-BE49-F238E27FC236}">
                    <a16:creationId xmlns:a16="http://schemas.microsoft.com/office/drawing/2014/main" id="{5DA613EE-C916-8379-A1F1-B1696AF6FF11}"/>
                  </a:ext>
                </a:extLst>
              </p:cNvPr>
              <p:cNvSpPr/>
              <p:nvPr/>
            </p:nvSpPr>
            <p:spPr>
              <a:xfrm>
                <a:off x="7649862" y="1762061"/>
                <a:ext cx="690000" cy="716700"/>
              </a:xfrm>
              <a:prstGeom prst="ellipse">
                <a:avLst/>
              </a:prstGeom>
              <a:grpFill/>
              <a:ln w="19050" cap="flat" cmpd="sng">
                <a:solidFill>
                  <a:srgbClr val="082836">
                    <a:alpha val="4317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257;g3867b56ef64_0_10">
              <a:extLst>
                <a:ext uri="{FF2B5EF4-FFF2-40B4-BE49-F238E27FC236}">
                  <a16:creationId xmlns:a16="http://schemas.microsoft.com/office/drawing/2014/main" id="{080D832C-BB5D-F19E-B204-58C3A2D5D8E2}"/>
                </a:ext>
              </a:extLst>
            </p:cNvPr>
            <p:cNvSpPr/>
            <p:nvPr/>
          </p:nvSpPr>
          <p:spPr>
            <a:xfrm>
              <a:off x="8755671" y="4921126"/>
              <a:ext cx="497278" cy="377143"/>
            </a:xfrm>
            <a:prstGeom prst="ellipse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050" b="0" i="0" u="none" strike="noStrike" kern="0" cap="none" spc="0" normalizeH="0" baseline="3000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grpSp>
          <p:nvGrpSpPr>
            <p:cNvPr id="10" name="Google Shape;258;g3867b56ef64_0_10">
              <a:extLst>
                <a:ext uri="{FF2B5EF4-FFF2-40B4-BE49-F238E27FC236}">
                  <a16:creationId xmlns:a16="http://schemas.microsoft.com/office/drawing/2014/main" id="{C659B53B-AB2E-B081-AED4-51A6577BC9E0}"/>
                </a:ext>
              </a:extLst>
            </p:cNvPr>
            <p:cNvGrpSpPr/>
            <p:nvPr/>
          </p:nvGrpSpPr>
          <p:grpSpPr>
            <a:xfrm rot="19264781">
              <a:off x="8502280" y="1824455"/>
              <a:ext cx="2313557" cy="2108890"/>
              <a:chOff x="4348634" y="782369"/>
              <a:chExt cx="4587439" cy="3215361"/>
            </a:xfrm>
          </p:grpSpPr>
          <p:sp>
            <p:nvSpPr>
              <p:cNvPr id="41" name="Google Shape;259;g3867b56ef64_0_10">
                <a:extLst>
                  <a:ext uri="{FF2B5EF4-FFF2-40B4-BE49-F238E27FC236}">
                    <a16:creationId xmlns:a16="http://schemas.microsoft.com/office/drawing/2014/main" id="{3B2B0240-A9DC-09CA-C2FD-7C81CF584E30}"/>
                  </a:ext>
                </a:extLst>
              </p:cNvPr>
              <p:cNvSpPr/>
              <p:nvPr/>
            </p:nvSpPr>
            <p:spPr>
              <a:xfrm>
                <a:off x="6968181" y="3281030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60;g3867b56ef64_0_10">
                <a:extLst>
                  <a:ext uri="{FF2B5EF4-FFF2-40B4-BE49-F238E27FC236}">
                    <a16:creationId xmlns:a16="http://schemas.microsoft.com/office/drawing/2014/main" id="{60BD739D-D8E5-A528-D242-F1E1F1CA4374}"/>
                  </a:ext>
                </a:extLst>
              </p:cNvPr>
              <p:cNvSpPr/>
              <p:nvPr/>
            </p:nvSpPr>
            <p:spPr>
              <a:xfrm>
                <a:off x="7722972" y="782369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61;g3867b56ef64_0_10">
                <a:extLst>
                  <a:ext uri="{FF2B5EF4-FFF2-40B4-BE49-F238E27FC236}">
                    <a16:creationId xmlns:a16="http://schemas.microsoft.com/office/drawing/2014/main" id="{E040BAE6-7DD1-637F-B4EC-84BE5CEF5313}"/>
                  </a:ext>
                </a:extLst>
              </p:cNvPr>
              <p:cNvSpPr/>
              <p:nvPr/>
            </p:nvSpPr>
            <p:spPr>
              <a:xfrm>
                <a:off x="4348634" y="1200660"/>
                <a:ext cx="690000" cy="716700"/>
              </a:xfrm>
              <a:prstGeom prst="ellipse">
                <a:avLst/>
              </a:prstGeom>
              <a:solidFill>
                <a:srgbClr val="156082">
                  <a:alpha val="62899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62;g3867b56ef64_0_10">
                <a:extLst>
                  <a:ext uri="{FF2B5EF4-FFF2-40B4-BE49-F238E27FC236}">
                    <a16:creationId xmlns:a16="http://schemas.microsoft.com/office/drawing/2014/main" id="{C12B6153-B25E-55E2-0E85-78D4CFA153D6}"/>
                  </a:ext>
                </a:extLst>
              </p:cNvPr>
              <p:cNvSpPr/>
              <p:nvPr/>
            </p:nvSpPr>
            <p:spPr>
              <a:xfrm>
                <a:off x="6277232" y="822325"/>
                <a:ext cx="690000" cy="716700"/>
              </a:xfrm>
              <a:prstGeom prst="ellipse">
                <a:avLst/>
              </a:prstGeom>
              <a:solidFill>
                <a:srgbClr val="156082">
                  <a:alpha val="62899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63;g3867b56ef64_0_10">
                <a:extLst>
                  <a:ext uri="{FF2B5EF4-FFF2-40B4-BE49-F238E27FC236}">
                    <a16:creationId xmlns:a16="http://schemas.microsoft.com/office/drawing/2014/main" id="{92C6C3F5-8745-6FA7-A5BA-12DFB5102F31}"/>
                  </a:ext>
                </a:extLst>
              </p:cNvPr>
              <p:cNvSpPr/>
              <p:nvPr/>
            </p:nvSpPr>
            <p:spPr>
              <a:xfrm>
                <a:off x="7271951" y="2478753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64;g3867b56ef64_0_10">
                <a:extLst>
                  <a:ext uri="{FF2B5EF4-FFF2-40B4-BE49-F238E27FC236}">
                    <a16:creationId xmlns:a16="http://schemas.microsoft.com/office/drawing/2014/main" id="{6CB85473-3886-6DCD-7CFA-04D2D3AECB30}"/>
                  </a:ext>
                </a:extLst>
              </p:cNvPr>
              <p:cNvSpPr/>
              <p:nvPr/>
            </p:nvSpPr>
            <p:spPr>
              <a:xfrm>
                <a:off x="6330780" y="2320153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65;g3867b56ef64_0_10">
                <a:extLst>
                  <a:ext uri="{FF2B5EF4-FFF2-40B4-BE49-F238E27FC236}">
                    <a16:creationId xmlns:a16="http://schemas.microsoft.com/office/drawing/2014/main" id="{37F51D8B-B861-B9FB-2211-16E5621DE6DA}"/>
                  </a:ext>
                </a:extLst>
              </p:cNvPr>
              <p:cNvSpPr/>
              <p:nvPr/>
            </p:nvSpPr>
            <p:spPr>
              <a:xfrm>
                <a:off x="8246073" y="1332342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66;g3867b56ef64_0_10">
                <a:extLst>
                  <a:ext uri="{FF2B5EF4-FFF2-40B4-BE49-F238E27FC236}">
                    <a16:creationId xmlns:a16="http://schemas.microsoft.com/office/drawing/2014/main" id="{8E9B0C34-D6B4-0AD8-591F-CE5173F787C3}"/>
                  </a:ext>
                </a:extLst>
              </p:cNvPr>
              <p:cNvSpPr/>
              <p:nvPr/>
            </p:nvSpPr>
            <p:spPr>
              <a:xfrm>
                <a:off x="6886832" y="1431925"/>
                <a:ext cx="690000" cy="716700"/>
              </a:xfrm>
              <a:prstGeom prst="ellipse">
                <a:avLst/>
              </a:prstGeom>
              <a:solidFill>
                <a:srgbClr val="156082">
                  <a:alpha val="62899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67;g3867b56ef64_0_10">
                <a:extLst>
                  <a:ext uri="{FF2B5EF4-FFF2-40B4-BE49-F238E27FC236}">
                    <a16:creationId xmlns:a16="http://schemas.microsoft.com/office/drawing/2014/main" id="{98DA1F87-97E2-120C-BB07-8E46E3CD0F85}"/>
                  </a:ext>
                </a:extLst>
              </p:cNvPr>
              <p:cNvSpPr/>
              <p:nvPr/>
            </p:nvSpPr>
            <p:spPr>
              <a:xfrm>
                <a:off x="7649862" y="1762061"/>
                <a:ext cx="690000" cy="716700"/>
              </a:xfrm>
              <a:prstGeom prst="ellipse">
                <a:avLst/>
              </a:prstGeom>
              <a:solidFill>
                <a:srgbClr val="156082">
                  <a:alpha val="59120"/>
                </a:srgbClr>
              </a:solidFill>
              <a:ln w="19050" cap="flat" cmpd="sng">
                <a:solidFill>
                  <a:srgbClr val="082836">
                    <a:alpha val="42628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sz="1600" kern="0">
                  <a:solidFill>
                    <a:prstClr val="white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1" name="Google Shape;269;g3867b56ef64_0_10">
              <a:extLst>
                <a:ext uri="{FF2B5EF4-FFF2-40B4-BE49-F238E27FC236}">
                  <a16:creationId xmlns:a16="http://schemas.microsoft.com/office/drawing/2014/main" id="{FEDAFF71-36EE-2743-A38E-2E3F82EB3F2F}"/>
                </a:ext>
              </a:extLst>
            </p:cNvPr>
            <p:cNvCxnSpPr/>
            <p:nvPr/>
          </p:nvCxnSpPr>
          <p:spPr>
            <a:xfrm>
              <a:off x="6881931" y="4140835"/>
              <a:ext cx="1153007" cy="0"/>
            </a:xfrm>
            <a:prstGeom prst="straightConnector1">
              <a:avLst/>
            </a:prstGeom>
            <a:noFill/>
            <a:ln w="19050" cap="flat" cmpd="sng">
              <a:solidFill>
                <a:srgbClr val="156082">
                  <a:alpha val="42878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2" name="Google Shape;270;g3867b56ef64_0_10">
              <a:extLst>
                <a:ext uri="{FF2B5EF4-FFF2-40B4-BE49-F238E27FC236}">
                  <a16:creationId xmlns:a16="http://schemas.microsoft.com/office/drawing/2014/main" id="{83641D78-1EC1-AF44-C470-EB989527A335}"/>
                </a:ext>
              </a:extLst>
            </p:cNvPr>
            <p:cNvCxnSpPr/>
            <p:nvPr/>
          </p:nvCxnSpPr>
          <p:spPr>
            <a:xfrm rot="10800000" flipH="1">
              <a:off x="9110336" y="4132415"/>
              <a:ext cx="1201041" cy="8554"/>
            </a:xfrm>
            <a:prstGeom prst="straightConnector1">
              <a:avLst/>
            </a:prstGeom>
            <a:noFill/>
            <a:ln w="19050" cap="flat" cmpd="sng">
              <a:solidFill>
                <a:srgbClr val="156082">
                  <a:alpha val="42878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" name="Google Shape;271;g3867b56ef64_0_10">
              <a:extLst>
                <a:ext uri="{FF2B5EF4-FFF2-40B4-BE49-F238E27FC236}">
                  <a16:creationId xmlns:a16="http://schemas.microsoft.com/office/drawing/2014/main" id="{599B5B77-E709-8DDF-BD25-0145298F87D5}"/>
                </a:ext>
              </a:extLst>
            </p:cNvPr>
            <p:cNvCxnSpPr/>
            <p:nvPr/>
          </p:nvCxnSpPr>
          <p:spPr>
            <a:xfrm rot="10800000" flipH="1">
              <a:off x="7554040" y="2989127"/>
              <a:ext cx="2084182" cy="329968"/>
            </a:xfrm>
            <a:prstGeom prst="curvedConnector3">
              <a:avLst>
                <a:gd name="adj1" fmla="val 50000"/>
              </a:avLst>
            </a:prstGeom>
            <a:solidFill>
              <a:srgbClr val="156082">
                <a:alpha val="59120"/>
              </a:srgbClr>
            </a:solidFill>
            <a:ln w="19050" cap="flat" cmpd="sng">
              <a:solidFill>
                <a:srgbClr val="082836">
                  <a:alpha val="62734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" name="Google Shape;272;g3867b56ef64_0_10">
              <a:extLst>
                <a:ext uri="{FF2B5EF4-FFF2-40B4-BE49-F238E27FC236}">
                  <a16:creationId xmlns:a16="http://schemas.microsoft.com/office/drawing/2014/main" id="{BEFE9C70-5D6E-C5C4-D6D4-BCF70F8D2990}"/>
                </a:ext>
              </a:extLst>
            </p:cNvPr>
            <p:cNvSpPr/>
            <p:nvPr/>
          </p:nvSpPr>
          <p:spPr>
            <a:xfrm>
              <a:off x="7244167" y="3949496"/>
              <a:ext cx="481732" cy="342928"/>
            </a:xfrm>
            <a:prstGeom prst="ellipse">
              <a:avLst/>
            </a:prstGeom>
            <a:solidFill>
              <a:srgbClr val="FFFF00">
                <a:alpha val="43086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050" b="0" i="0" u="none" strike="noStrike" kern="0" cap="none" spc="0" normalizeH="0" baseline="3000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</a:t>
              </a:r>
              <a:endParaRPr kumimoji="0" sz="1050" b="0" i="0" u="none" strike="noStrike" kern="0" cap="none" spc="0" normalizeH="0" baseline="3000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5" name="Google Shape;273;g3867b56ef64_0_10">
              <a:extLst>
                <a:ext uri="{FF2B5EF4-FFF2-40B4-BE49-F238E27FC236}">
                  <a16:creationId xmlns:a16="http://schemas.microsoft.com/office/drawing/2014/main" id="{FCD46003-AF2F-1C0E-4FBF-DF32F19F1690}"/>
                </a:ext>
              </a:extLst>
            </p:cNvPr>
            <p:cNvSpPr/>
            <p:nvPr/>
          </p:nvSpPr>
          <p:spPr>
            <a:xfrm>
              <a:off x="9397187" y="3905955"/>
              <a:ext cx="517607" cy="385697"/>
            </a:xfrm>
            <a:prstGeom prst="ellipse">
              <a:avLst/>
            </a:prstGeom>
            <a:solidFill>
              <a:srgbClr val="FFFF00">
                <a:alpha val="42708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050" b="0" i="0" u="none" strike="noStrike" kern="0" cap="none" spc="0" normalizeH="0" baseline="3000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6" name="Google Shape;274;g3867b56ef64_0_10">
              <a:extLst>
                <a:ext uri="{FF2B5EF4-FFF2-40B4-BE49-F238E27FC236}">
                  <a16:creationId xmlns:a16="http://schemas.microsoft.com/office/drawing/2014/main" id="{204F10F2-2985-D1D1-252D-39905E23170E}"/>
                </a:ext>
              </a:extLst>
            </p:cNvPr>
            <p:cNvSpPr txBox="1"/>
            <p:nvPr/>
          </p:nvSpPr>
          <p:spPr>
            <a:xfrm>
              <a:off x="6187571" y="4792122"/>
              <a:ext cx="61070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PSII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17" name="Google Shape;275;g3867b56ef64_0_10">
              <a:extLst>
                <a:ext uri="{FF2B5EF4-FFF2-40B4-BE49-F238E27FC236}">
                  <a16:creationId xmlns:a16="http://schemas.microsoft.com/office/drawing/2014/main" id="{305E0B33-4D42-ECCB-1E06-8BCFF1FFD128}"/>
                </a:ext>
              </a:extLst>
            </p:cNvPr>
            <p:cNvSpPr txBox="1"/>
            <p:nvPr/>
          </p:nvSpPr>
          <p:spPr>
            <a:xfrm>
              <a:off x="11140222" y="4606322"/>
              <a:ext cx="566439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90000"/>
                    </a:scheme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PSI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cxnSp>
          <p:nvCxnSpPr>
            <p:cNvPr id="18" name="Google Shape;276;g3867b56ef64_0_10">
              <a:extLst>
                <a:ext uri="{FF2B5EF4-FFF2-40B4-BE49-F238E27FC236}">
                  <a16:creationId xmlns:a16="http://schemas.microsoft.com/office/drawing/2014/main" id="{6118DC69-FC78-A5A6-3BCB-A24E1B7E9FA8}"/>
                </a:ext>
              </a:extLst>
            </p:cNvPr>
            <p:cNvCxnSpPr/>
            <p:nvPr/>
          </p:nvCxnSpPr>
          <p:spPr>
            <a:xfrm flipH="1">
              <a:off x="9268190" y="4436722"/>
              <a:ext cx="1449580" cy="687152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rgbClr val="156082">
                  <a:alpha val="43000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9" name="Google Shape;277;g3867b56ef64_0_10">
              <a:extLst>
                <a:ext uri="{FF2B5EF4-FFF2-40B4-BE49-F238E27FC236}">
                  <a16:creationId xmlns:a16="http://schemas.microsoft.com/office/drawing/2014/main" id="{7009A0B3-B7FC-DC65-1D1E-7944826CB2F4}"/>
                </a:ext>
              </a:extLst>
            </p:cNvPr>
            <p:cNvCxnSpPr/>
            <p:nvPr/>
          </p:nvCxnSpPr>
          <p:spPr>
            <a:xfrm rot="10800000">
              <a:off x="7890269" y="4394826"/>
              <a:ext cx="865403" cy="728884"/>
            </a:xfrm>
            <a:prstGeom prst="curvedConnector3">
              <a:avLst>
                <a:gd name="adj1" fmla="val 188063"/>
              </a:avLst>
            </a:prstGeom>
            <a:noFill/>
            <a:ln w="19050" cap="flat" cmpd="sng">
              <a:solidFill>
                <a:srgbClr val="156082">
                  <a:alpha val="42553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0" name="Google Shape;278;g3867b56ef64_0_10">
              <a:extLst>
                <a:ext uri="{FF2B5EF4-FFF2-40B4-BE49-F238E27FC236}">
                  <a16:creationId xmlns:a16="http://schemas.microsoft.com/office/drawing/2014/main" id="{FCA57953-94F4-9FA6-53C2-CDE2F8337AE8}"/>
                </a:ext>
              </a:extLst>
            </p:cNvPr>
            <p:cNvSpPr txBox="1"/>
            <p:nvPr/>
          </p:nvSpPr>
          <p:spPr>
            <a:xfrm>
              <a:off x="11104427" y="3768817"/>
              <a:ext cx="915758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6">
                      <a:lumMod val="90000"/>
                    </a:schemeClr>
                  </a:solidFill>
                </a:rPr>
                <a:t>NPQ</a:t>
              </a:r>
              <a:r>
                <a:rPr lang="en-US" sz="1600" baseline="-25000" dirty="0">
                  <a:solidFill>
                    <a:schemeClr val="accent6">
                      <a:lumMod val="90000"/>
                    </a:schemeClr>
                  </a:solidFill>
                </a:rPr>
                <a:t>PSI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1" name="Google Shape;279;g3867b56ef64_0_10">
              <a:extLst>
                <a:ext uri="{FF2B5EF4-FFF2-40B4-BE49-F238E27FC236}">
                  <a16:creationId xmlns:a16="http://schemas.microsoft.com/office/drawing/2014/main" id="{E79856A4-F57D-73B5-10B3-62EE54AA03AF}"/>
                </a:ext>
              </a:extLst>
            </p:cNvPr>
            <p:cNvSpPr/>
            <p:nvPr/>
          </p:nvSpPr>
          <p:spPr>
            <a:xfrm rot="5400000">
              <a:off x="10213747" y="1278640"/>
              <a:ext cx="672092" cy="480125"/>
            </a:xfrm>
            <a:prstGeom prst="lightningBolt">
              <a:avLst/>
            </a:prstGeom>
            <a:solidFill>
              <a:srgbClr val="FFC000"/>
            </a:solidFill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80;g3867b56ef64_0_10">
              <a:extLst>
                <a:ext uri="{FF2B5EF4-FFF2-40B4-BE49-F238E27FC236}">
                  <a16:creationId xmlns:a16="http://schemas.microsoft.com/office/drawing/2014/main" id="{C758CB56-2347-66C4-160C-429F8F3BAFF0}"/>
                </a:ext>
              </a:extLst>
            </p:cNvPr>
            <p:cNvSpPr txBox="1"/>
            <p:nvPr/>
          </p:nvSpPr>
          <p:spPr>
            <a:xfrm>
              <a:off x="10549793" y="1695713"/>
              <a:ext cx="853051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/>
                <a:t>SIF</a:t>
              </a:r>
              <a:r>
                <a:rPr lang="en-US" sz="1600" baseline="-25000" dirty="0"/>
                <a:t>PSI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3" name="Google Shape;281;g3867b56ef64_0_10">
              <a:extLst>
                <a:ext uri="{FF2B5EF4-FFF2-40B4-BE49-F238E27FC236}">
                  <a16:creationId xmlns:a16="http://schemas.microsoft.com/office/drawing/2014/main" id="{F54B4E39-7857-92C4-7971-2BB9080A7D17}"/>
                </a:ext>
              </a:extLst>
            </p:cNvPr>
            <p:cNvSpPr txBox="1"/>
            <p:nvPr/>
          </p:nvSpPr>
          <p:spPr>
            <a:xfrm>
              <a:off x="7827527" y="1307632"/>
              <a:ext cx="918213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6">
                      <a:lumMod val="90000"/>
                    </a:schemeClr>
                  </a:solidFill>
                </a:rPr>
                <a:t>NPQ</a:t>
              </a:r>
              <a:r>
                <a:rPr lang="en-US" sz="1600" baseline="-25000" dirty="0">
                  <a:solidFill>
                    <a:schemeClr val="accent6">
                      <a:lumMod val="90000"/>
                    </a:schemeClr>
                  </a:solidFill>
                </a:rPr>
                <a:t>PSII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4" name="Google Shape;282;g3867b56ef64_0_10">
              <a:extLst>
                <a:ext uri="{FF2B5EF4-FFF2-40B4-BE49-F238E27FC236}">
                  <a16:creationId xmlns:a16="http://schemas.microsoft.com/office/drawing/2014/main" id="{63B73663-9D0B-6A62-54E2-53AC68383E15}"/>
                </a:ext>
              </a:extLst>
            </p:cNvPr>
            <p:cNvSpPr/>
            <p:nvPr/>
          </p:nvSpPr>
          <p:spPr>
            <a:xfrm>
              <a:off x="6223106" y="1277614"/>
              <a:ext cx="516790" cy="624409"/>
            </a:xfrm>
            <a:prstGeom prst="lightningBolt">
              <a:avLst/>
            </a:prstGeom>
            <a:solidFill>
              <a:srgbClr val="FFC000">
                <a:alpha val="42928"/>
              </a:srgbClr>
            </a:solidFill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83;g3867b56ef64_0_10">
              <a:extLst>
                <a:ext uri="{FF2B5EF4-FFF2-40B4-BE49-F238E27FC236}">
                  <a16:creationId xmlns:a16="http://schemas.microsoft.com/office/drawing/2014/main" id="{30511887-3824-7B9F-1A41-D02266D5C1FD}"/>
                </a:ext>
              </a:extLst>
            </p:cNvPr>
            <p:cNvSpPr txBox="1"/>
            <p:nvPr/>
          </p:nvSpPr>
          <p:spPr>
            <a:xfrm>
              <a:off x="6635636" y="1286686"/>
              <a:ext cx="83849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/>
                <a:t>SIF</a:t>
              </a:r>
              <a:r>
                <a:rPr lang="en-US" sz="1600" baseline="-25000" dirty="0"/>
                <a:t>PSII</a:t>
              </a:r>
              <a:endParaRPr lang="en-US" sz="1400" kern="0" dirty="0">
                <a:solidFill>
                  <a:schemeClr val="bg2">
                    <a:lumMod val="10000"/>
                  </a:schemeClr>
                </a:solidFill>
                <a:latin typeface="Aptos" panose="02110004020202020204"/>
              </a:endParaRPr>
            </a:p>
          </p:txBody>
        </p:sp>
        <p:sp>
          <p:nvSpPr>
            <p:cNvPr id="26" name="Google Shape;284;g3867b56ef64_0_10">
              <a:extLst>
                <a:ext uri="{FF2B5EF4-FFF2-40B4-BE49-F238E27FC236}">
                  <a16:creationId xmlns:a16="http://schemas.microsoft.com/office/drawing/2014/main" id="{71B4C6F2-7F8F-6325-8A26-EA908EDB02D9}"/>
                </a:ext>
              </a:extLst>
            </p:cNvPr>
            <p:cNvSpPr/>
            <p:nvPr/>
          </p:nvSpPr>
          <p:spPr>
            <a:xfrm>
              <a:off x="7731347" y="3500032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7" name="Google Shape;285;g3867b56ef64_0_10">
              <a:extLst>
                <a:ext uri="{FF2B5EF4-FFF2-40B4-BE49-F238E27FC236}">
                  <a16:creationId xmlns:a16="http://schemas.microsoft.com/office/drawing/2014/main" id="{AD97F3AF-14B3-6152-84A2-E6CD27C6D963}"/>
                </a:ext>
              </a:extLst>
            </p:cNvPr>
            <p:cNvSpPr/>
            <p:nvPr/>
          </p:nvSpPr>
          <p:spPr>
            <a:xfrm>
              <a:off x="6219154" y="2611994"/>
              <a:ext cx="457296" cy="473674"/>
            </a:xfrm>
            <a:prstGeom prst="ellipse">
              <a:avLst/>
            </a:prstGeom>
            <a:solidFill>
              <a:srgbClr val="4EA72E">
                <a:alpha val="4272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8" name="Google Shape;286;g3867b56ef64_0_10">
              <a:extLst>
                <a:ext uri="{FF2B5EF4-FFF2-40B4-BE49-F238E27FC236}">
                  <a16:creationId xmlns:a16="http://schemas.microsoft.com/office/drawing/2014/main" id="{8C9C3927-E576-43FF-AD13-3CE92263EBDB}"/>
                </a:ext>
              </a:extLst>
            </p:cNvPr>
            <p:cNvSpPr/>
            <p:nvPr/>
          </p:nvSpPr>
          <p:spPr>
            <a:xfrm>
              <a:off x="8696646" y="2465081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29" name="Google Shape;287;g3867b56ef64_0_10">
              <a:extLst>
                <a:ext uri="{FF2B5EF4-FFF2-40B4-BE49-F238E27FC236}">
                  <a16:creationId xmlns:a16="http://schemas.microsoft.com/office/drawing/2014/main" id="{42C3CF7E-38E6-B4A6-0C7A-73FAC73AF858}"/>
                </a:ext>
              </a:extLst>
            </p:cNvPr>
            <p:cNvSpPr/>
            <p:nvPr/>
          </p:nvSpPr>
          <p:spPr>
            <a:xfrm>
              <a:off x="7473982" y="4724542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30" name="Google Shape;288;g3867b56ef64_0_10">
              <a:extLst>
                <a:ext uri="{FF2B5EF4-FFF2-40B4-BE49-F238E27FC236}">
                  <a16:creationId xmlns:a16="http://schemas.microsoft.com/office/drawing/2014/main" id="{1D399D9F-B672-ED12-E335-5AA82071C4D7}"/>
                </a:ext>
              </a:extLst>
            </p:cNvPr>
            <p:cNvSpPr/>
            <p:nvPr/>
          </p:nvSpPr>
          <p:spPr>
            <a:xfrm>
              <a:off x="10907086" y="2717323"/>
              <a:ext cx="457296" cy="473674"/>
            </a:xfrm>
            <a:prstGeom prst="ellipse">
              <a:avLst/>
            </a:prstGeom>
            <a:solidFill>
              <a:srgbClr val="4EA72E">
                <a:alpha val="43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pic>
          <p:nvPicPr>
            <p:cNvPr id="31" name="Google Shape;289;g3867b56ef64_0_10">
              <a:extLst>
                <a:ext uri="{FF2B5EF4-FFF2-40B4-BE49-F238E27FC236}">
                  <a16:creationId xmlns:a16="http://schemas.microsoft.com/office/drawing/2014/main" id="{53E89B04-2514-461A-98FC-3928A827E6D1}"/>
                </a:ext>
              </a:extLst>
            </p:cNvPr>
            <p:cNvPicPr preferRelativeResize="0"/>
            <p:nvPr/>
          </p:nvPicPr>
          <p:blipFill>
            <a:blip r:embed="rId3">
              <a:alphaModFix amt="43000"/>
            </a:blip>
            <a:stretch>
              <a:fillRect/>
            </a:stretch>
          </p:blipFill>
          <p:spPr>
            <a:xfrm>
              <a:off x="10109844" y="3295518"/>
              <a:ext cx="1183465" cy="659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290;g3867b56ef64_0_10">
              <a:extLst>
                <a:ext uri="{FF2B5EF4-FFF2-40B4-BE49-F238E27FC236}">
                  <a16:creationId xmlns:a16="http://schemas.microsoft.com/office/drawing/2014/main" id="{5AC3845B-70C4-A67B-004A-A3495DAD2EC3}"/>
                </a:ext>
              </a:extLst>
            </p:cNvPr>
            <p:cNvPicPr preferRelativeResize="0"/>
            <p:nvPr/>
          </p:nvPicPr>
          <p:blipFill>
            <a:blip r:embed="rId4">
              <a:alphaModFix amt="43000"/>
            </a:blip>
            <a:stretch>
              <a:fillRect/>
            </a:stretch>
          </p:blipFill>
          <p:spPr>
            <a:xfrm>
              <a:off x="6394571" y="3750943"/>
              <a:ext cx="754997" cy="841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291;g3867b56ef64_0_10">
              <a:extLst>
                <a:ext uri="{FF2B5EF4-FFF2-40B4-BE49-F238E27FC236}">
                  <a16:creationId xmlns:a16="http://schemas.microsoft.com/office/drawing/2014/main" id="{01871018-BDC4-2493-F7C6-4FA5B314BA40}"/>
                </a:ext>
              </a:extLst>
            </p:cNvPr>
            <p:cNvPicPr preferRelativeResize="0"/>
            <p:nvPr/>
          </p:nvPicPr>
          <p:blipFill>
            <a:blip r:embed="rId5">
              <a:alphaModFix amt="43000"/>
            </a:blip>
            <a:stretch>
              <a:fillRect/>
            </a:stretch>
          </p:blipFill>
          <p:spPr>
            <a:xfrm>
              <a:off x="10236256" y="3750943"/>
              <a:ext cx="830930" cy="926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292;g3867b56ef64_0_10">
              <a:extLst>
                <a:ext uri="{FF2B5EF4-FFF2-40B4-BE49-F238E27FC236}">
                  <a16:creationId xmlns:a16="http://schemas.microsoft.com/office/drawing/2014/main" id="{25105F3B-CB05-5405-8208-6656780812A1}"/>
                </a:ext>
              </a:extLst>
            </p:cNvPr>
            <p:cNvPicPr preferRelativeResize="0"/>
            <p:nvPr/>
          </p:nvPicPr>
          <p:blipFill>
            <a:blip r:embed="rId3">
              <a:alphaModFix amt="43000"/>
            </a:blip>
            <a:stretch>
              <a:fillRect/>
            </a:stretch>
          </p:blipFill>
          <p:spPr>
            <a:xfrm>
              <a:off x="7346798" y="1482190"/>
              <a:ext cx="1063835" cy="457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603B1FD-E95E-3894-E6BD-85ADDA3BB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43000"/>
            </a:blip>
            <a:stretch>
              <a:fillRect/>
            </a:stretch>
          </p:blipFill>
          <p:spPr>
            <a:xfrm>
              <a:off x="8159895" y="3853884"/>
              <a:ext cx="917683" cy="50733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168215E-9FC1-C8DB-1021-7140464C3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43000"/>
            </a:blip>
            <a:stretch>
              <a:fillRect/>
            </a:stretch>
          </p:blipFill>
          <p:spPr>
            <a:xfrm>
              <a:off x="8170589" y="3863980"/>
              <a:ext cx="907643" cy="501787"/>
            </a:xfrm>
            <a:prstGeom prst="rect">
              <a:avLst/>
            </a:prstGeom>
            <a:scene3d>
              <a:camera prst="orthographicFront"/>
              <a:lightRig rig="soft" dir="t"/>
            </a:scene3d>
            <a:sp3d prstMaterial="translucentPowder">
              <a:bevelT/>
              <a:bevelB/>
            </a:sp3d>
          </p:spPr>
        </p:pic>
        <p:cxnSp>
          <p:nvCxnSpPr>
            <p:cNvPr id="37" name="Google Shape;293;g3867b56ef64_0_10">
              <a:extLst>
                <a:ext uri="{FF2B5EF4-FFF2-40B4-BE49-F238E27FC236}">
                  <a16:creationId xmlns:a16="http://schemas.microsoft.com/office/drawing/2014/main" id="{4BF4CA5C-9B69-6046-09DD-371DDF267E30}"/>
                </a:ext>
              </a:extLst>
            </p:cNvPr>
            <p:cNvCxnSpPr/>
            <p:nvPr/>
          </p:nvCxnSpPr>
          <p:spPr>
            <a:xfrm rot="10800000" flipH="1">
              <a:off x="7895755" y="2286867"/>
              <a:ext cx="1742400" cy="84600"/>
            </a:xfrm>
            <a:prstGeom prst="curvedConnector3">
              <a:avLst>
                <a:gd name="adj1" fmla="val 57843"/>
              </a:avLst>
            </a:prstGeom>
            <a:noFill/>
            <a:ln w="28575" cap="flat" cmpd="sng">
              <a:solidFill>
                <a:srgbClr val="082836">
                  <a:alpha val="43179"/>
                </a:srgbClr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38" name="Google Shape;294;g3867b56ef64_0_10">
              <a:extLst>
                <a:ext uri="{FF2B5EF4-FFF2-40B4-BE49-F238E27FC236}">
                  <a16:creationId xmlns:a16="http://schemas.microsoft.com/office/drawing/2014/main" id="{AD6C2A95-F206-03DA-7B36-86FE94E02A4C}"/>
                </a:ext>
              </a:extLst>
            </p:cNvPr>
            <p:cNvSpPr/>
            <p:nvPr/>
          </p:nvSpPr>
          <p:spPr>
            <a:xfrm rot="1486580">
              <a:off x="6947785" y="2213622"/>
              <a:ext cx="714931" cy="850236"/>
            </a:xfrm>
            <a:prstGeom prst="quadArrowCallout">
              <a:avLst>
                <a:gd name="adj1" fmla="val 18515"/>
                <a:gd name="adj2" fmla="val 18515"/>
                <a:gd name="adj3" fmla="val 18515"/>
                <a:gd name="adj4" fmla="val 48123"/>
              </a:avLst>
            </a:prstGeom>
            <a:noFill/>
            <a:ln w="15875" cap="flat" cmpd="sng">
              <a:solidFill>
                <a:srgbClr val="61A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E3E26A8-A913-8D6F-437C-9BCA68E43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94571" y="5719018"/>
              <a:ext cx="5216263" cy="687115"/>
            </a:xfrm>
            <a:prstGeom prst="rect">
              <a:avLst/>
            </a:prstGeom>
          </p:spPr>
        </p:pic>
        <p:sp>
          <p:nvSpPr>
            <p:cNvPr id="40" name="Google Shape;288;g3867b56ef64_0_10">
              <a:extLst>
                <a:ext uri="{FF2B5EF4-FFF2-40B4-BE49-F238E27FC236}">
                  <a16:creationId xmlns:a16="http://schemas.microsoft.com/office/drawing/2014/main" id="{CF4C51E3-819C-D05F-6169-14A97FAEEB1F}"/>
                </a:ext>
              </a:extLst>
            </p:cNvPr>
            <p:cNvSpPr/>
            <p:nvPr/>
          </p:nvSpPr>
          <p:spPr>
            <a:xfrm>
              <a:off x="11005699" y="1202290"/>
              <a:ext cx="457296" cy="473674"/>
            </a:xfrm>
            <a:prstGeom prst="ellipse">
              <a:avLst/>
            </a:prstGeom>
            <a:solidFill>
              <a:srgbClr val="4EA7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1735582-F6C3-9A4F-E4BD-649C6E5CBEF1}"/>
              </a:ext>
            </a:extLst>
          </p:cNvPr>
          <p:cNvSpPr/>
          <p:nvPr/>
        </p:nvSpPr>
        <p:spPr>
          <a:xfrm>
            <a:off x="153165" y="4200528"/>
            <a:ext cx="320718" cy="370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2597C-FEDE-9427-9619-178A34A7724F}"/>
              </a:ext>
            </a:extLst>
          </p:cNvPr>
          <p:cNvSpPr txBox="1"/>
          <p:nvPr/>
        </p:nvSpPr>
        <p:spPr>
          <a:xfrm>
            <a:off x="410547" y="5467739"/>
            <a:ext cx="5691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We need to be careful when interpreting the seasonal pattern of SIF and PAM measurement.</a:t>
            </a:r>
          </a:p>
        </p:txBody>
      </p:sp>
    </p:spTree>
    <p:extLst>
      <p:ext uri="{BB962C8B-B14F-4D97-AF65-F5344CB8AC3E}">
        <p14:creationId xmlns:p14="http://schemas.microsoft.com/office/powerpoint/2010/main" val="14527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03585-7B43-B6DB-1EC1-EFDCDF1C9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C5AA9-05CF-BA01-6DD5-2D4773DF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69" y="1131635"/>
            <a:ext cx="11764800" cy="5184498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BESS empowers the JB model simulation at the ecosystem scale.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BESS-JB shows great performance on ecosystem scale fluxes simulation.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Missed processes related to PSI are playing important roles on understanding and modeling electron transport.</a:t>
            </a:r>
          </a:p>
          <a:p>
            <a:pPr marL="1124226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Excitation balance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between PSI and PSII was confirmed at the rice paddy.</a:t>
            </a:r>
          </a:p>
          <a:p>
            <a:pPr marL="1124226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State transition between PSI and PSII directly influenced the quantum yield of PSII.</a:t>
            </a:r>
          </a:p>
          <a:p>
            <a:pPr marL="1124226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Electron flow around PSI was almost identical as the LET of PSII.</a:t>
            </a:r>
          </a:p>
          <a:p>
            <a:pPr marL="1124226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NPQ in PSI activates earlier and much higher than PSII.</a:t>
            </a:r>
          </a:p>
          <a:p>
            <a:pPr marL="1124226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SIF from PSI accounted for near half of total SIF emission.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1124226" lvl="1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1124226" lvl="1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11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A9767-2B41-F96D-834E-37F079FB5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FFF6B-ABED-E2B7-C455-B6E51034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US" dirty="0"/>
              <a:t>FLEX</a:t>
            </a:r>
          </a:p>
        </p:txBody>
      </p:sp>
      <p:pic>
        <p:nvPicPr>
          <p:cNvPr id="6" name="Content Placeholder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2F5A755-62CE-8F64-A843-6BB3534E4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9077" y="2237304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320BF-0996-1E04-DA8B-593CDD699263}"/>
              </a:ext>
            </a:extLst>
          </p:cNvPr>
          <p:cNvSpPr txBox="1"/>
          <p:nvPr/>
        </p:nvSpPr>
        <p:spPr>
          <a:xfrm>
            <a:off x="3691772" y="2592556"/>
            <a:ext cx="663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1026" name="Picture 2" descr="Seoul National University - GUNi Network">
            <a:extLst>
              <a:ext uri="{FF2B5EF4-FFF2-40B4-BE49-F238E27FC236}">
                <a16:creationId xmlns:a16="http://schemas.microsoft.com/office/drawing/2014/main" id="{09EFC28C-502A-F576-D593-C8F0AAA19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72" y="4720881"/>
            <a:ext cx="1294589" cy="125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negie Institution for Science Events - 1 Upcoming Activities and Tickets  | Eventbrite">
            <a:extLst>
              <a:ext uri="{FF2B5EF4-FFF2-40B4-BE49-F238E27FC236}">
                <a16:creationId xmlns:a16="http://schemas.microsoft.com/office/drawing/2014/main" id="{4811C19C-6308-2891-1692-98F2B17C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127" y="4456793"/>
            <a:ext cx="1786360" cy="178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University of Kansas - data.org">
            <a:extLst>
              <a:ext uri="{FF2B5EF4-FFF2-40B4-BE49-F238E27FC236}">
                <a16:creationId xmlns:a16="http://schemas.microsoft.com/office/drawing/2014/main" id="{E1B0620B-8035-8B77-037F-C8F56D16F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51" y="4949425"/>
            <a:ext cx="1246151" cy="8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Wageningen University and Research - Short Term Programs">
            <a:extLst>
              <a:ext uri="{FF2B5EF4-FFF2-40B4-BE49-F238E27FC236}">
                <a16:creationId xmlns:a16="http://schemas.microsoft.com/office/drawing/2014/main" id="{C60347CC-6EC0-3C54-855A-012B88BD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02" y="4926807"/>
            <a:ext cx="1940758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Gangneung–Wonju National University - Wikipedia">
            <a:extLst>
              <a:ext uri="{FF2B5EF4-FFF2-40B4-BE49-F238E27FC236}">
                <a16:creationId xmlns:a16="http://schemas.microsoft.com/office/drawing/2014/main" id="{F027CB0C-A2AF-DDDC-DBA1-3E18DCA6C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791" y="4791649"/>
            <a:ext cx="1142800" cy="11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10E6AE-878D-E160-314C-D9CBED404CAA}"/>
              </a:ext>
            </a:extLst>
          </p:cNvPr>
          <p:cNvSpPr txBox="1"/>
          <p:nvPr/>
        </p:nvSpPr>
        <p:spPr>
          <a:xfrm>
            <a:off x="1068831" y="1867972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Email:</a:t>
            </a:r>
          </a:p>
        </p:txBody>
      </p:sp>
    </p:spTree>
    <p:extLst>
      <p:ext uri="{BB962C8B-B14F-4D97-AF65-F5344CB8AC3E}">
        <p14:creationId xmlns:p14="http://schemas.microsoft.com/office/powerpoint/2010/main" val="3036903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D039A-9856-D830-E010-A4041AB4D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DBC22F8-D069-2BA9-0F29-A260DB47E076}"/>
              </a:ext>
            </a:extLst>
          </p:cNvPr>
          <p:cNvSpPr txBox="1">
            <a:spLocks/>
          </p:cNvSpPr>
          <p:nvPr/>
        </p:nvSpPr>
        <p:spPr bwMode="auto">
          <a:xfrm>
            <a:off x="372000" y="12598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000" kern="0">
                <a:solidFill>
                  <a:schemeClr val="bg2">
                    <a:lumMod val="10000"/>
                  </a:schemeClr>
                </a:solidFill>
              </a:rPr>
              <a:t>Blackbox of electron transport and SIF modeling</a:t>
            </a:r>
            <a:endParaRPr lang="en-US" sz="2000" kern="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89D24B-FDEB-FDC8-EDFD-01345431F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US" dirty="0"/>
              <a:t>Background - Blackbox</a:t>
            </a:r>
          </a:p>
        </p:txBody>
      </p:sp>
      <p:sp>
        <p:nvSpPr>
          <p:cNvPr id="11" name="Google Shape;210;g3b2761784e4_1_0">
            <a:extLst>
              <a:ext uri="{FF2B5EF4-FFF2-40B4-BE49-F238E27FC236}">
                <a16:creationId xmlns:a16="http://schemas.microsoft.com/office/drawing/2014/main" id="{6FB5846C-7705-9F1B-E4C7-140AD554614F}"/>
              </a:ext>
            </a:extLst>
          </p:cNvPr>
          <p:cNvSpPr txBox="1"/>
          <p:nvPr/>
        </p:nvSpPr>
        <p:spPr>
          <a:xfrm>
            <a:off x="267287" y="2454176"/>
            <a:ext cx="5003113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NPQ and PQ</a:t>
            </a:r>
            <a:r>
              <a:rPr lang="en-US" sz="2000" dirty="0">
                <a:solidFill>
                  <a:srgbClr val="003249"/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000" dirty="0" err="1">
                <a:solidFill>
                  <a:srgbClr val="003249"/>
                </a:solidFill>
                <a:ea typeface="Arial"/>
                <a:cs typeface="Times New Roman" panose="02020603050405020304" pitchFamily="18" charset="0"/>
                <a:sym typeface="Arial"/>
              </a:rPr>
              <a:t>q</a:t>
            </a:r>
            <a:r>
              <a:rPr lang="en-US" sz="2000" baseline="-25000" dirty="0" err="1">
                <a:solidFill>
                  <a:srgbClr val="003249"/>
                </a:solidFill>
                <a:ea typeface="Arial"/>
                <a:cs typeface="Times New Roman" panose="02020603050405020304" pitchFamily="18" charset="0"/>
                <a:sym typeface="Arial"/>
              </a:rPr>
              <a:t>L</a:t>
            </a:r>
            <a:r>
              <a:rPr lang="en-US" sz="2000" dirty="0">
                <a:solidFill>
                  <a:srgbClr val="003249"/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>
                <a:solidFill>
                  <a:srgbClr val="003249"/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were found regulating the relationship between SIF and GPP, but the principle behind was unclear.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+mn-lt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664;g3b5b9b4175f_0_406">
            <a:extLst>
              <a:ext uri="{FF2B5EF4-FFF2-40B4-BE49-F238E27FC236}">
                <a16:creationId xmlns:a16="http://schemas.microsoft.com/office/drawing/2014/main" id="{7BE58912-AA1B-399B-7D29-FFAB7E05997B}"/>
              </a:ext>
            </a:extLst>
          </p:cNvPr>
          <p:cNvSpPr txBox="1"/>
          <p:nvPr/>
        </p:nvSpPr>
        <p:spPr>
          <a:xfrm>
            <a:off x="737701" y="4851837"/>
            <a:ext cx="467851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SIF (sun-induced chlorophyll fluorescence)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PQ (photochemical quenching) 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NPQ (non-photochemical quenching) 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-US" sz="1600" baseline="-25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(the fraction of PSII reaction centers that are open)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GPP (Gross Primary Production)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B4D2E2-3AED-E6CB-E8CE-399534C8914B}"/>
              </a:ext>
            </a:extLst>
          </p:cNvPr>
          <p:cNvGrpSpPr/>
          <p:nvPr/>
        </p:nvGrpSpPr>
        <p:grpSpPr>
          <a:xfrm>
            <a:off x="6165760" y="1217063"/>
            <a:ext cx="6059578" cy="5204394"/>
            <a:chOff x="6165760" y="1217063"/>
            <a:chExt cx="6059578" cy="52043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477837-8468-0E92-A732-7DD686B5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0428" y="1492898"/>
              <a:ext cx="5994910" cy="400923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B855230-58B3-AEBC-A156-C468DFCB814B}"/>
                </a:ext>
              </a:extLst>
            </p:cNvPr>
            <p:cNvSpPr/>
            <p:nvPr/>
          </p:nvSpPr>
          <p:spPr>
            <a:xfrm>
              <a:off x="7716621" y="1514552"/>
              <a:ext cx="4136717" cy="969612"/>
            </a:xfrm>
            <a:prstGeom prst="ellipse">
              <a:avLst/>
            </a:prstGeom>
            <a:noFill/>
            <a:ln w="666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0466311-7163-8915-37DD-256E8240BDAB}"/>
                </a:ext>
              </a:extLst>
            </p:cNvPr>
            <p:cNvSpPr/>
            <p:nvPr/>
          </p:nvSpPr>
          <p:spPr>
            <a:xfrm rot="820525">
              <a:off x="7294938" y="3640068"/>
              <a:ext cx="4136717" cy="969612"/>
            </a:xfrm>
            <a:prstGeom prst="ellipse">
              <a:avLst/>
            </a:prstGeom>
            <a:noFill/>
            <a:ln w="666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lide Number Placeholder 6">
              <a:extLst>
                <a:ext uri="{FF2B5EF4-FFF2-40B4-BE49-F238E27FC236}">
                  <a16:creationId xmlns:a16="http://schemas.microsoft.com/office/drawing/2014/main" id="{0545E6F4-409C-A16B-40B5-B008C5941F3B}"/>
                </a:ext>
              </a:extLst>
            </p:cNvPr>
            <p:cNvSpPr txBox="1">
              <a:spLocks/>
            </p:cNvSpPr>
            <p:nvPr/>
          </p:nvSpPr>
          <p:spPr>
            <a:xfrm>
              <a:off x="8466121" y="5962423"/>
              <a:ext cx="27432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fld id="{8395D246-9931-FD4A-8D24-85431FEA1B0C}" type="slidenum">
                <a:rPr lang="en-US" smtClean="0">
                  <a:solidFill>
                    <a:prstClr val="black">
                      <a:tint val="82000"/>
                    </a:prstClr>
                  </a:solidFill>
                  <a:latin typeface="Aptos" panose="02110004020202020204"/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t>3</a:t>
              </a:fld>
              <a:endParaRPr lang="en-US">
                <a:solidFill>
                  <a:prstClr val="black">
                    <a:tint val="82000"/>
                  </a:prstClr>
                </a:solidFill>
                <a:latin typeface="Aptos" panose="0211000402020202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F64A44-5374-6D53-1D87-7B399CBC4CDE}"/>
                </a:ext>
              </a:extLst>
            </p:cNvPr>
            <p:cNvSpPr txBox="1"/>
            <p:nvPr/>
          </p:nvSpPr>
          <p:spPr>
            <a:xfrm>
              <a:off x="6165760" y="5498127"/>
              <a:ext cx="594444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The responses of photosystem II (PSII) to increasing photosynthetically active photon flux density (PPFD)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DA0174-4934-0791-9715-112C5697CAB3}"/>
                </a:ext>
              </a:extLst>
            </p:cNvPr>
            <p:cNvSpPr txBox="1"/>
            <p:nvPr/>
          </p:nvSpPr>
          <p:spPr>
            <a:xfrm>
              <a:off x="7337405" y="1217063"/>
              <a:ext cx="4004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Baker et al., 2008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3161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47C1E-12D8-C2B5-94B6-CE0E9CB40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 I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980A0-1DCD-5D1E-7916-77FE5770F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0DCD1-B218-17C3-0983-A0FC0853E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215" y="1103503"/>
            <a:ext cx="4957342" cy="533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59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CA774-206F-6291-D916-0C320EBA2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9781A-E508-2A4D-121A-0EACD4040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of the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0E3AC-A2B2-C131-9984-F58752C25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Google Shape;556;g3be0f860ca3_1_135" descr="A diagram of a graph&#10;&#10;AI-generated content may be incorrect.">
            <a:extLst>
              <a:ext uri="{FF2B5EF4-FFF2-40B4-BE49-F238E27FC236}">
                <a16:creationId xmlns:a16="http://schemas.microsoft.com/office/drawing/2014/main" id="{E5179ABE-AC27-CB02-6AC8-A105865E30B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 bwMode="auto">
          <a:xfrm>
            <a:off x="-1" y="2043021"/>
            <a:ext cx="12216837" cy="366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61316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A31E0-9189-15B1-43D4-83153780C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AFE5-1028-1CF4-4965-38058D7B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US" dirty="0"/>
              <a:t>Background – Missed PSI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798FC-0405-26DE-11BA-B83C2B356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Missed in electron transport and SIF modeling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FC6F2FC-D985-25F4-0495-01378EE3B4C0}"/>
              </a:ext>
            </a:extLst>
          </p:cNvPr>
          <p:cNvGrpSpPr/>
          <p:nvPr/>
        </p:nvGrpSpPr>
        <p:grpSpPr>
          <a:xfrm>
            <a:off x="5515430" y="5437798"/>
            <a:ext cx="6808682" cy="866854"/>
            <a:chOff x="2703132" y="5656025"/>
            <a:chExt cx="9331418" cy="1188035"/>
          </a:xfrm>
        </p:grpSpPr>
        <p:sp>
          <p:nvSpPr>
            <p:cNvPr id="53" name="Google Shape;237;g3867b56ef64_0_10">
              <a:extLst>
                <a:ext uri="{FF2B5EF4-FFF2-40B4-BE49-F238E27FC236}">
                  <a16:creationId xmlns:a16="http://schemas.microsoft.com/office/drawing/2014/main" id="{1B70BB59-0CE0-3292-AB9D-808EC9E576FF}"/>
                </a:ext>
              </a:extLst>
            </p:cNvPr>
            <p:cNvSpPr txBox="1"/>
            <p:nvPr/>
          </p:nvSpPr>
          <p:spPr>
            <a:xfrm>
              <a:off x="7587249" y="6335077"/>
              <a:ext cx="2410500" cy="3795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Cytochrome (</a:t>
              </a:r>
              <a:r>
                <a:rPr lang="en-US" sz="1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cyt</a:t>
              </a: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 </a:t>
              </a:r>
              <a:r>
                <a:rPr lang="en-US" sz="1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b₆f</a:t>
              </a: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200" dirty="0"/>
            </a:p>
          </p:txBody>
        </p:sp>
        <p:sp>
          <p:nvSpPr>
            <p:cNvPr id="54" name="Google Shape;238;g3867b56ef64_0_10">
              <a:extLst>
                <a:ext uri="{FF2B5EF4-FFF2-40B4-BE49-F238E27FC236}">
                  <a16:creationId xmlns:a16="http://schemas.microsoft.com/office/drawing/2014/main" id="{B94EBB9E-D085-93B5-C3DC-B2A914E2664E}"/>
                </a:ext>
              </a:extLst>
            </p:cNvPr>
            <p:cNvSpPr/>
            <p:nvPr/>
          </p:nvSpPr>
          <p:spPr>
            <a:xfrm>
              <a:off x="6257845" y="5656029"/>
              <a:ext cx="420600" cy="436800"/>
            </a:xfrm>
            <a:prstGeom prst="ellipse">
              <a:avLst/>
            </a:prstGeom>
            <a:solidFill>
              <a:srgbClr val="156082"/>
            </a:solidFill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39;g3867b56ef64_0_10">
              <a:extLst>
                <a:ext uri="{FF2B5EF4-FFF2-40B4-BE49-F238E27FC236}">
                  <a16:creationId xmlns:a16="http://schemas.microsoft.com/office/drawing/2014/main" id="{C6BBB023-E2E8-63B1-EC42-4CD3AF5878B4}"/>
                </a:ext>
              </a:extLst>
            </p:cNvPr>
            <p:cNvSpPr txBox="1"/>
            <p:nvPr/>
          </p:nvSpPr>
          <p:spPr>
            <a:xfrm>
              <a:off x="6845553" y="5656029"/>
              <a:ext cx="2028300" cy="4009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antenna</a:t>
              </a:r>
              <a:endParaRPr sz="1200"/>
            </a:p>
          </p:txBody>
        </p:sp>
        <p:sp>
          <p:nvSpPr>
            <p:cNvPr id="56" name="Google Shape;240;g3867b56ef64_0_10">
              <a:extLst>
                <a:ext uri="{FF2B5EF4-FFF2-40B4-BE49-F238E27FC236}">
                  <a16:creationId xmlns:a16="http://schemas.microsoft.com/office/drawing/2014/main" id="{091B35AD-0C49-91B8-3AB7-BCBA01758C2C}"/>
                </a:ext>
              </a:extLst>
            </p:cNvPr>
            <p:cNvSpPr/>
            <p:nvPr/>
          </p:nvSpPr>
          <p:spPr>
            <a:xfrm>
              <a:off x="8040904" y="5670224"/>
              <a:ext cx="536549" cy="3867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en-US" sz="900" dirty="0">
                  <a:solidFill>
                    <a:schemeClr val="dk1"/>
                  </a:solidFill>
                  <a:latin typeface="Arial"/>
                  <a:cs typeface="Arial"/>
                  <a:sym typeface="Arial"/>
                </a:rPr>
                <a:t>e</a:t>
              </a:r>
              <a:r>
                <a:rPr lang="en-US" sz="900" baseline="30000" dirty="0">
                  <a:solidFill>
                    <a:schemeClr val="dk1"/>
                  </a:solidFill>
                  <a:latin typeface="Arial"/>
                  <a:cs typeface="Arial"/>
                  <a:sym typeface="Arial"/>
                </a:rPr>
                <a:t>-</a:t>
              </a:r>
              <a:endParaRPr sz="1200" dirty="0"/>
            </a:p>
          </p:txBody>
        </p:sp>
        <p:sp>
          <p:nvSpPr>
            <p:cNvPr id="57" name="Google Shape;241;g3867b56ef64_0_10">
              <a:extLst>
                <a:ext uri="{FF2B5EF4-FFF2-40B4-BE49-F238E27FC236}">
                  <a16:creationId xmlns:a16="http://schemas.microsoft.com/office/drawing/2014/main" id="{4C785558-A9C0-6A48-6DC0-8490AAA85DB5}"/>
                </a:ext>
              </a:extLst>
            </p:cNvPr>
            <p:cNvSpPr txBox="1"/>
            <p:nvPr/>
          </p:nvSpPr>
          <p:spPr>
            <a:xfrm>
              <a:off x="8585517" y="5662438"/>
              <a:ext cx="1017300" cy="668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electron</a:t>
              </a:r>
              <a:endParaRPr sz="1200"/>
            </a:p>
          </p:txBody>
        </p:sp>
        <p:sp>
          <p:nvSpPr>
            <p:cNvPr id="58" name="Google Shape;242;g3867b56ef64_0_10">
              <a:extLst>
                <a:ext uri="{FF2B5EF4-FFF2-40B4-BE49-F238E27FC236}">
                  <a16:creationId xmlns:a16="http://schemas.microsoft.com/office/drawing/2014/main" id="{72F2FBE1-98CE-FAED-E109-16E821B8DA17}"/>
                </a:ext>
              </a:extLst>
            </p:cNvPr>
            <p:cNvSpPr txBox="1"/>
            <p:nvPr/>
          </p:nvSpPr>
          <p:spPr>
            <a:xfrm>
              <a:off x="9738650" y="5693723"/>
              <a:ext cx="2295900" cy="4009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PSII</a:t>
              </a: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photosystem </a:t>
              </a: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II</a:t>
              </a: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200"/>
            </a:p>
          </p:txBody>
        </p:sp>
        <p:sp>
          <p:nvSpPr>
            <p:cNvPr id="59" name="Google Shape;243;g3867b56ef64_0_10">
              <a:extLst>
                <a:ext uri="{FF2B5EF4-FFF2-40B4-BE49-F238E27FC236}">
                  <a16:creationId xmlns:a16="http://schemas.microsoft.com/office/drawing/2014/main" id="{A7CBA900-609A-FEEF-43D9-10DA59450E96}"/>
                </a:ext>
              </a:extLst>
            </p:cNvPr>
            <p:cNvSpPr txBox="1"/>
            <p:nvPr/>
          </p:nvSpPr>
          <p:spPr>
            <a:xfrm>
              <a:off x="9783974" y="6285875"/>
              <a:ext cx="2118000" cy="4009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PSI</a:t>
              </a: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photosystem I</a:t>
              </a:r>
              <a:endParaRPr sz="1200" dirty="0"/>
            </a:p>
          </p:txBody>
        </p:sp>
        <p:pic>
          <p:nvPicPr>
            <p:cNvPr id="60" name="Google Shape;295;g3867b56ef64_0_10">
              <a:extLst>
                <a:ext uri="{FF2B5EF4-FFF2-40B4-BE49-F238E27FC236}">
                  <a16:creationId xmlns:a16="http://schemas.microsoft.com/office/drawing/2014/main" id="{C8EF246B-2A9E-E88C-B69B-9CA0DED23B1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03132" y="5697775"/>
              <a:ext cx="585100" cy="361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296;g3867b56ef64_0_10">
              <a:extLst>
                <a:ext uri="{FF2B5EF4-FFF2-40B4-BE49-F238E27FC236}">
                  <a16:creationId xmlns:a16="http://schemas.microsoft.com/office/drawing/2014/main" id="{249C9FBD-784B-2B7D-89A5-115093B88329}"/>
                </a:ext>
              </a:extLst>
            </p:cNvPr>
            <p:cNvSpPr txBox="1"/>
            <p:nvPr/>
          </p:nvSpPr>
          <p:spPr>
            <a:xfrm>
              <a:off x="3288232" y="5656025"/>
              <a:ext cx="2615041" cy="632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1200" dirty="0">
                  <a:solidFill>
                    <a:schemeClr val="dk1"/>
                  </a:solidFill>
                </a:rPr>
                <a:t>non-photochemical quenching (NPQ)</a:t>
              </a:r>
              <a:endParaRPr sz="1200" dirty="0"/>
            </a:p>
          </p:txBody>
        </p:sp>
        <p:sp>
          <p:nvSpPr>
            <p:cNvPr id="62" name="Google Shape;297;g3867b56ef64_0_10">
              <a:extLst>
                <a:ext uri="{FF2B5EF4-FFF2-40B4-BE49-F238E27FC236}">
                  <a16:creationId xmlns:a16="http://schemas.microsoft.com/office/drawing/2014/main" id="{4D462483-4E60-5C87-15B3-D0E5FF4EC548}"/>
                </a:ext>
              </a:extLst>
            </p:cNvPr>
            <p:cNvSpPr/>
            <p:nvPr/>
          </p:nvSpPr>
          <p:spPr>
            <a:xfrm>
              <a:off x="2703132" y="6391366"/>
              <a:ext cx="585000" cy="436799"/>
            </a:xfrm>
            <a:prstGeom prst="quadArrowCallout">
              <a:avLst>
                <a:gd name="adj1" fmla="val 18515"/>
                <a:gd name="adj2" fmla="val 18515"/>
                <a:gd name="adj3" fmla="val 18515"/>
                <a:gd name="adj4" fmla="val 48123"/>
              </a:avLst>
            </a:prstGeom>
            <a:noFill/>
            <a:ln w="28575" cap="flat" cmpd="sng">
              <a:solidFill>
                <a:srgbClr val="61A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/>
            </a:p>
          </p:txBody>
        </p:sp>
        <p:sp>
          <p:nvSpPr>
            <p:cNvPr id="63" name="Google Shape;298;g3867b56ef64_0_10">
              <a:extLst>
                <a:ext uri="{FF2B5EF4-FFF2-40B4-BE49-F238E27FC236}">
                  <a16:creationId xmlns:a16="http://schemas.microsoft.com/office/drawing/2014/main" id="{C0AB1162-2D56-E362-E2D8-DC1E543D972F}"/>
                </a:ext>
              </a:extLst>
            </p:cNvPr>
            <p:cNvSpPr txBox="1"/>
            <p:nvPr/>
          </p:nvSpPr>
          <p:spPr>
            <a:xfrm>
              <a:off x="3364564" y="6421178"/>
              <a:ext cx="3337799" cy="4009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</a:rPr>
                <a:t>connectivity of antenna</a:t>
              </a:r>
              <a:endParaRPr sz="1200" dirty="0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D1E131D-B4A8-9886-D1C3-EDB5D21E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2266" y="6336723"/>
              <a:ext cx="917683" cy="50733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0171E18-ADBD-D7EF-E8E0-0984C5B04500}"/>
              </a:ext>
            </a:extLst>
          </p:cNvPr>
          <p:cNvGrpSpPr/>
          <p:nvPr/>
        </p:nvGrpSpPr>
        <p:grpSpPr>
          <a:xfrm>
            <a:off x="5608447" y="1182657"/>
            <a:ext cx="6411738" cy="4115612"/>
            <a:chOff x="5608447" y="1182657"/>
            <a:chExt cx="6411738" cy="4115612"/>
          </a:xfrm>
        </p:grpSpPr>
        <p:grpSp>
          <p:nvGrpSpPr>
            <p:cNvPr id="5" name="Google Shape;244;g3867b56ef64_0_10">
              <a:extLst>
                <a:ext uri="{FF2B5EF4-FFF2-40B4-BE49-F238E27FC236}">
                  <a16:creationId xmlns:a16="http://schemas.microsoft.com/office/drawing/2014/main" id="{9F85D605-9E5C-C885-22E8-AFF839B5FB0C}"/>
                </a:ext>
              </a:extLst>
            </p:cNvPr>
            <p:cNvGrpSpPr/>
            <p:nvPr/>
          </p:nvGrpSpPr>
          <p:grpSpPr>
            <a:xfrm>
              <a:off x="5608447" y="1182657"/>
              <a:ext cx="6411738" cy="4115612"/>
              <a:chOff x="5337687" y="575318"/>
              <a:chExt cx="7003683" cy="4453947"/>
            </a:xfrm>
          </p:grpSpPr>
          <p:grpSp>
            <p:nvGrpSpPr>
              <p:cNvPr id="6" name="Google Shape;245;g3867b56ef64_0_10">
                <a:extLst>
                  <a:ext uri="{FF2B5EF4-FFF2-40B4-BE49-F238E27FC236}">
                    <a16:creationId xmlns:a16="http://schemas.microsoft.com/office/drawing/2014/main" id="{7ED9F0F7-91FB-4245-D1E2-55B2ACA24EEA}"/>
                  </a:ext>
                </a:extLst>
              </p:cNvPr>
              <p:cNvGrpSpPr/>
              <p:nvPr/>
            </p:nvGrpSpPr>
            <p:grpSpPr>
              <a:xfrm>
                <a:off x="5337687" y="575318"/>
                <a:ext cx="7003683" cy="4453947"/>
                <a:chOff x="5936459" y="1495264"/>
                <a:chExt cx="6477694" cy="3941197"/>
              </a:xfrm>
            </p:grpSpPr>
            <p:grpSp>
              <p:nvGrpSpPr>
                <p:cNvPr id="11" name="Google Shape;246;g3867b56ef64_0_10">
                  <a:extLst>
                    <a:ext uri="{FF2B5EF4-FFF2-40B4-BE49-F238E27FC236}">
                      <a16:creationId xmlns:a16="http://schemas.microsoft.com/office/drawing/2014/main" id="{5DE7F3BB-88FA-C082-3DA3-C85D8DDF7443}"/>
                    </a:ext>
                  </a:extLst>
                </p:cNvPr>
                <p:cNvGrpSpPr/>
                <p:nvPr/>
              </p:nvGrpSpPr>
              <p:grpSpPr>
                <a:xfrm>
                  <a:off x="5936459" y="1495264"/>
                  <a:ext cx="6477694" cy="3941197"/>
                  <a:chOff x="1698219" y="2050288"/>
                  <a:chExt cx="9650914" cy="4763353"/>
                </a:xfrm>
              </p:grpSpPr>
              <p:grpSp>
                <p:nvGrpSpPr>
                  <p:cNvPr id="17" name="Google Shape;247;g3867b56ef64_0_10">
                    <a:extLst>
                      <a:ext uri="{FF2B5EF4-FFF2-40B4-BE49-F238E27FC236}">
                        <a16:creationId xmlns:a16="http://schemas.microsoft.com/office/drawing/2014/main" id="{9FC978D9-F5F4-4387-F6AA-BC3C95324AD3}"/>
                      </a:ext>
                    </a:extLst>
                  </p:cNvPr>
                  <p:cNvGrpSpPr/>
                  <p:nvPr/>
                </p:nvGrpSpPr>
                <p:grpSpPr>
                  <a:xfrm rot="1767953">
                    <a:off x="2890197" y="2425275"/>
                    <a:ext cx="3121837" cy="2598089"/>
                    <a:chOff x="5544066" y="575090"/>
                    <a:chExt cx="4112609" cy="3422640"/>
                  </a:xfrm>
                </p:grpSpPr>
                <p:sp>
                  <p:nvSpPr>
                    <p:cNvPr id="44" name="Google Shape;248;g3867b56ef64_0_10">
                      <a:extLst>
                        <a:ext uri="{FF2B5EF4-FFF2-40B4-BE49-F238E27FC236}">
                          <a16:creationId xmlns:a16="http://schemas.microsoft.com/office/drawing/2014/main" id="{178B61FF-FF42-AB59-1738-8CB4E48684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68181" y="3281030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5" name="Google Shape;249;g3867b56ef64_0_10">
                      <a:extLst>
                        <a:ext uri="{FF2B5EF4-FFF2-40B4-BE49-F238E27FC236}">
                          <a16:creationId xmlns:a16="http://schemas.microsoft.com/office/drawing/2014/main" id="{6586C966-59BE-ECC7-9362-5507267B25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66675" y="575090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6" name="Google Shape;250;g3867b56ef64_0_10">
                      <a:extLst>
                        <a:ext uri="{FF2B5EF4-FFF2-40B4-BE49-F238E27FC236}">
                          <a16:creationId xmlns:a16="http://schemas.microsoft.com/office/drawing/2014/main" id="{205D9EFD-C9A3-C013-D080-7AF6591E94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4066" y="1603461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7" name="Google Shape;251;g3867b56ef64_0_10">
                      <a:extLst>
                        <a:ext uri="{FF2B5EF4-FFF2-40B4-BE49-F238E27FC236}">
                          <a16:creationId xmlns:a16="http://schemas.microsoft.com/office/drawing/2014/main" id="{8107637D-7621-F975-1943-3E0D51379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77232" y="822325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8" name="Google Shape;252;g3867b56ef64_0_10">
                      <a:extLst>
                        <a:ext uri="{FF2B5EF4-FFF2-40B4-BE49-F238E27FC236}">
                          <a16:creationId xmlns:a16="http://schemas.microsoft.com/office/drawing/2014/main" id="{AD5F4696-1C3A-CB34-17CC-C51EB55670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1951" y="2478753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9" name="Google Shape;253;g3867b56ef64_0_10">
                      <a:extLst>
                        <a:ext uri="{FF2B5EF4-FFF2-40B4-BE49-F238E27FC236}">
                          <a16:creationId xmlns:a16="http://schemas.microsoft.com/office/drawing/2014/main" id="{778FC002-A9FB-B8F6-59FC-ABA2E27E1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30780" y="2320153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0" name="Google Shape;254;g3867b56ef64_0_10">
                      <a:extLst>
                        <a:ext uri="{FF2B5EF4-FFF2-40B4-BE49-F238E27FC236}">
                          <a16:creationId xmlns:a16="http://schemas.microsoft.com/office/drawing/2014/main" id="{26696534-D3C5-89C4-BEDE-8B87964B18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21407" y="1161771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" name="Google Shape;255;g3867b56ef64_0_10">
                      <a:extLst>
                        <a:ext uri="{FF2B5EF4-FFF2-40B4-BE49-F238E27FC236}">
                          <a16:creationId xmlns:a16="http://schemas.microsoft.com/office/drawing/2014/main" id="{DF3292A0-4E7F-4F65-73D0-063AF626F7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86832" y="1431925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" name="Google Shape;256;g3867b56ef64_0_10">
                      <a:extLst>
                        <a:ext uri="{FF2B5EF4-FFF2-40B4-BE49-F238E27FC236}">
                          <a16:creationId xmlns:a16="http://schemas.microsoft.com/office/drawing/2014/main" id="{5555B9CD-189E-77AF-C0EC-9E163681DA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49862" y="1762061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18" name="Google Shape;257;g3867b56ef64_0_10">
                    <a:extLst>
                      <a:ext uri="{FF2B5EF4-FFF2-40B4-BE49-F238E27FC236}">
                        <a16:creationId xmlns:a16="http://schemas.microsoft.com/office/drawing/2014/main" id="{AC167757-F14B-EF59-0558-DD62DA57882F}"/>
                      </a:ext>
                    </a:extLst>
                  </p:cNvPr>
                  <p:cNvSpPr/>
                  <p:nvPr/>
                </p:nvSpPr>
                <p:spPr>
                  <a:xfrm>
                    <a:off x="6435404" y="6377141"/>
                    <a:ext cx="748500" cy="436500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39700" h="139700" prst="divot"/>
                  </a:sp3d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e</a:t>
                    </a:r>
                    <a:r>
                      <a:rPr kumimoji="0" lang="en-US" sz="1050" b="0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-</a:t>
                    </a:r>
                    <a:endParaRPr kumimoji="0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</a:endParaRPr>
                  </a:p>
                </p:txBody>
              </p:sp>
              <p:grpSp>
                <p:nvGrpSpPr>
                  <p:cNvPr id="19" name="Google Shape;258;g3867b56ef64_0_10">
                    <a:extLst>
                      <a:ext uri="{FF2B5EF4-FFF2-40B4-BE49-F238E27FC236}">
                        <a16:creationId xmlns:a16="http://schemas.microsoft.com/office/drawing/2014/main" id="{CFA644C0-B172-BF76-F34F-0ABC932FB0E5}"/>
                      </a:ext>
                    </a:extLst>
                  </p:cNvPr>
                  <p:cNvGrpSpPr/>
                  <p:nvPr/>
                </p:nvGrpSpPr>
                <p:grpSpPr>
                  <a:xfrm rot="-2335219">
                    <a:off x="6054001" y="2793096"/>
                    <a:ext cx="3482353" cy="2440800"/>
                    <a:chOff x="4348634" y="782369"/>
                    <a:chExt cx="4587439" cy="3215361"/>
                  </a:xfrm>
                </p:grpSpPr>
                <p:sp>
                  <p:nvSpPr>
                    <p:cNvPr id="35" name="Google Shape;259;g3867b56ef64_0_10">
                      <a:extLst>
                        <a:ext uri="{FF2B5EF4-FFF2-40B4-BE49-F238E27FC236}">
                          <a16:creationId xmlns:a16="http://schemas.microsoft.com/office/drawing/2014/main" id="{0C4CCD4E-5264-BCBA-C0B1-A39C62E829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68181" y="3281030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" name="Google Shape;260;g3867b56ef64_0_10">
                      <a:extLst>
                        <a:ext uri="{FF2B5EF4-FFF2-40B4-BE49-F238E27FC236}">
                          <a16:creationId xmlns:a16="http://schemas.microsoft.com/office/drawing/2014/main" id="{F121D71B-0E3F-D869-E71C-B83994C2FC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2972" y="782369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" name="Google Shape;261;g3867b56ef64_0_10">
                      <a:extLst>
                        <a:ext uri="{FF2B5EF4-FFF2-40B4-BE49-F238E27FC236}">
                          <a16:creationId xmlns:a16="http://schemas.microsoft.com/office/drawing/2014/main" id="{B7C03047-CD82-5787-1200-F13CC12A8B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8634" y="1200660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" name="Google Shape;262;g3867b56ef64_0_10">
                      <a:extLst>
                        <a:ext uri="{FF2B5EF4-FFF2-40B4-BE49-F238E27FC236}">
                          <a16:creationId xmlns:a16="http://schemas.microsoft.com/office/drawing/2014/main" id="{085A3957-0A0F-70C9-3DCA-88DF061502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77232" y="822325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9" name="Google Shape;263;g3867b56ef64_0_10">
                      <a:extLst>
                        <a:ext uri="{FF2B5EF4-FFF2-40B4-BE49-F238E27FC236}">
                          <a16:creationId xmlns:a16="http://schemas.microsoft.com/office/drawing/2014/main" id="{958AB44E-CCDC-F003-AD6D-BBBE9A8F52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1951" y="2478753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" name="Google Shape;264;g3867b56ef64_0_10">
                      <a:extLst>
                        <a:ext uri="{FF2B5EF4-FFF2-40B4-BE49-F238E27FC236}">
                          <a16:creationId xmlns:a16="http://schemas.microsoft.com/office/drawing/2014/main" id="{B4AFC8C1-E844-EB74-9C89-2F0B8FA2B9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30780" y="2320153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" name="Google Shape;265;g3867b56ef64_0_10">
                      <a:extLst>
                        <a:ext uri="{FF2B5EF4-FFF2-40B4-BE49-F238E27FC236}">
                          <a16:creationId xmlns:a16="http://schemas.microsoft.com/office/drawing/2014/main" id="{FD9838F9-9A74-3219-2903-4C82C50586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6073" y="1332342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2" name="Google Shape;266;g3867b56ef64_0_10">
                      <a:extLst>
                        <a:ext uri="{FF2B5EF4-FFF2-40B4-BE49-F238E27FC236}">
                          <a16:creationId xmlns:a16="http://schemas.microsoft.com/office/drawing/2014/main" id="{BD6C3102-7E86-1AC6-C92D-C7871411D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86832" y="1431925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3" name="Google Shape;267;g3867b56ef64_0_10">
                      <a:extLst>
                        <a:ext uri="{FF2B5EF4-FFF2-40B4-BE49-F238E27FC236}">
                          <a16:creationId xmlns:a16="http://schemas.microsoft.com/office/drawing/2014/main" id="{C31345E5-C961-EC10-6F60-F58576065F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49862" y="1762061"/>
                      <a:ext cx="690000" cy="716700"/>
                    </a:xfrm>
                    <a:prstGeom prst="ellipse">
                      <a:avLst/>
                    </a:prstGeom>
                    <a:solidFill>
                      <a:srgbClr val="156082"/>
                    </a:solidFill>
                    <a:ln w="19050" cap="flat" cmpd="sng">
                      <a:solidFill>
                        <a:srgbClr val="082836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cxnSp>
                <p:nvCxnSpPr>
                  <p:cNvPr id="20" name="Google Shape;269;g3867b56ef64_0_10">
                    <a:extLst>
                      <a:ext uri="{FF2B5EF4-FFF2-40B4-BE49-F238E27FC236}">
                        <a16:creationId xmlns:a16="http://schemas.microsoft.com/office/drawing/2014/main" id="{E19E1958-F8A0-11E1-9469-848D1212FEE7}"/>
                      </a:ext>
                    </a:extLst>
                  </p:cNvPr>
                  <p:cNvCxnSpPr/>
                  <p:nvPr/>
                </p:nvCxnSpPr>
                <p:spPr>
                  <a:xfrm>
                    <a:off x="3615061" y="5474043"/>
                    <a:ext cx="1735500" cy="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rgbClr val="156082"/>
                    </a:solidFill>
                    <a:prstDash val="solid"/>
                    <a:miter lim="800000"/>
                    <a:headEnd type="none" w="sm" len="sm"/>
                    <a:tailEnd type="triangle" w="med" len="med"/>
                  </a:ln>
                </p:spPr>
              </p:cxnSp>
              <p:cxnSp>
                <p:nvCxnSpPr>
                  <p:cNvPr id="21" name="Google Shape;270;g3867b56ef64_0_10">
                    <a:extLst>
                      <a:ext uri="{FF2B5EF4-FFF2-40B4-BE49-F238E27FC236}">
                        <a16:creationId xmlns:a16="http://schemas.microsoft.com/office/drawing/2014/main" id="{2E5899B2-1970-342E-D0A0-89F394367BB5}"/>
                      </a:ext>
                    </a:extLst>
                  </p:cNvPr>
                  <p:cNvCxnSpPr/>
                  <p:nvPr/>
                </p:nvCxnSpPr>
                <p:spPr>
                  <a:xfrm rot="10800000" flipH="1">
                    <a:off x="6969244" y="5464298"/>
                    <a:ext cx="1807800" cy="99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rgbClr val="156082"/>
                    </a:solidFill>
                    <a:prstDash val="solid"/>
                    <a:miter lim="800000"/>
                    <a:headEnd type="none" w="sm" len="sm"/>
                    <a:tailEnd type="triangle" w="med" len="med"/>
                  </a:ln>
                </p:spPr>
              </p:cxnSp>
              <p:cxnSp>
                <p:nvCxnSpPr>
                  <p:cNvPr id="22" name="Google Shape;271;g3867b56ef64_0_10">
                    <a:extLst>
                      <a:ext uri="{FF2B5EF4-FFF2-40B4-BE49-F238E27FC236}">
                        <a16:creationId xmlns:a16="http://schemas.microsoft.com/office/drawing/2014/main" id="{EBA5B332-7EA4-1F29-5DE6-2FEDE4E29032}"/>
                      </a:ext>
                    </a:extLst>
                  </p:cNvPr>
                  <p:cNvCxnSpPr/>
                  <p:nvPr/>
                </p:nvCxnSpPr>
                <p:spPr>
                  <a:xfrm rot="10800000" flipH="1">
                    <a:off x="4626715" y="4141072"/>
                    <a:ext cx="3137100" cy="38190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 cap="flat" cmpd="sng">
                    <a:solidFill>
                      <a:srgbClr val="E97132"/>
                    </a:solidFill>
                    <a:prstDash val="solid"/>
                    <a:miter lim="800000"/>
                    <a:headEnd type="none" w="sm" len="sm"/>
                    <a:tailEnd type="triangle" w="med" len="med"/>
                  </a:ln>
                </p:spPr>
              </p:cxnSp>
              <p:sp>
                <p:nvSpPr>
                  <p:cNvPr id="23" name="Google Shape;272;g3867b56ef64_0_10">
                    <a:extLst>
                      <a:ext uri="{FF2B5EF4-FFF2-40B4-BE49-F238E27FC236}">
                        <a16:creationId xmlns:a16="http://schemas.microsoft.com/office/drawing/2014/main" id="{1C59754A-8FB5-9999-8D9F-79C0046F435A}"/>
                      </a:ext>
                    </a:extLst>
                  </p:cNvPr>
                  <p:cNvSpPr/>
                  <p:nvPr/>
                </p:nvSpPr>
                <p:spPr>
                  <a:xfrm>
                    <a:off x="4160296" y="5252590"/>
                    <a:ext cx="725100" cy="396900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39700" h="139700" prst="divot"/>
                  </a:sp3d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e</a:t>
                    </a:r>
                    <a:r>
                      <a:rPr kumimoji="0" lang="en-US" sz="1050" b="0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-</a:t>
                    </a:r>
                    <a:endParaRPr kumimoji="0" sz="1050" b="0" i="0" u="none" strike="noStrike" kern="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4" name="Google Shape;273;g3867b56ef64_0_10">
                    <a:extLst>
                      <a:ext uri="{FF2B5EF4-FFF2-40B4-BE49-F238E27FC236}">
                        <a16:creationId xmlns:a16="http://schemas.microsoft.com/office/drawing/2014/main" id="{D69A9C7A-60A9-1F60-AD90-CFAFB0FABF5B}"/>
                      </a:ext>
                    </a:extLst>
                  </p:cNvPr>
                  <p:cNvSpPr/>
                  <p:nvPr/>
                </p:nvSpPr>
                <p:spPr>
                  <a:xfrm>
                    <a:off x="7401011" y="5202196"/>
                    <a:ext cx="779100" cy="446400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39700" h="139700" prst="divot"/>
                  </a:sp3d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e</a:t>
                    </a:r>
                    <a:r>
                      <a:rPr kumimoji="0" lang="en-US" sz="1050" b="0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-</a:t>
                    </a:r>
                    <a:endParaRPr kumimoji="0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5" name="Google Shape;274;g3867b56ef64_0_10">
                    <a:extLst>
                      <a:ext uri="{FF2B5EF4-FFF2-40B4-BE49-F238E27FC236}">
                        <a16:creationId xmlns:a16="http://schemas.microsoft.com/office/drawing/2014/main" id="{01E40A59-4EAD-6CC5-1A9A-888C9EF723E9}"/>
                      </a:ext>
                    </a:extLst>
                  </p:cNvPr>
                  <p:cNvSpPr txBox="1"/>
                  <p:nvPr/>
                </p:nvSpPr>
                <p:spPr>
                  <a:xfrm>
                    <a:off x="1698219" y="6012791"/>
                    <a:ext cx="919233" cy="39179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rPr>
                      <a:t>PSII</a:t>
                    </a:r>
                    <a:endParaRPr kumimoji="0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</a:endParaRPr>
                  </a:p>
                </p:txBody>
              </p:sp>
              <p:sp>
                <p:nvSpPr>
                  <p:cNvPr id="26" name="Google Shape;275;g3867b56ef64_0_10">
                    <a:extLst>
                      <a:ext uri="{FF2B5EF4-FFF2-40B4-BE49-F238E27FC236}">
                        <a16:creationId xmlns:a16="http://schemas.microsoft.com/office/drawing/2014/main" id="{547A0953-8C7C-99C3-6FF0-5084EA9329BD}"/>
                      </a:ext>
                    </a:extLst>
                  </p:cNvPr>
                  <p:cNvSpPr txBox="1"/>
                  <p:nvPr/>
                </p:nvSpPr>
                <p:spPr>
                  <a:xfrm>
                    <a:off x="10024618" y="6012791"/>
                    <a:ext cx="852601" cy="4127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rPr>
                      <a:t>PSI</a:t>
                    </a: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</a:endParaRPr>
                  </a:p>
                </p:txBody>
              </p:sp>
              <p:cxnSp>
                <p:nvCxnSpPr>
                  <p:cNvPr id="27" name="Google Shape;276;g3867b56ef64_0_10">
                    <a:extLst>
                      <a:ext uri="{FF2B5EF4-FFF2-40B4-BE49-F238E27FC236}">
                        <a16:creationId xmlns:a16="http://schemas.microsoft.com/office/drawing/2014/main" id="{C1573EB2-5CF7-AE21-5E11-18078A0D42D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206844" y="5816498"/>
                    <a:ext cx="2181900" cy="79530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 cap="flat" cmpd="sng">
                    <a:solidFill>
                      <a:srgbClr val="156082"/>
                    </a:solidFill>
                    <a:prstDash val="solid"/>
                    <a:miter lim="800000"/>
                    <a:headEnd type="none" w="sm" len="sm"/>
                    <a:tailEnd type="triangle" w="med" len="med"/>
                  </a:ln>
                </p:spPr>
              </p:cxnSp>
              <p:cxnSp>
                <p:nvCxnSpPr>
                  <p:cNvPr id="28" name="Google Shape;277;g3867b56ef64_0_10">
                    <a:extLst>
                      <a:ext uri="{FF2B5EF4-FFF2-40B4-BE49-F238E27FC236}">
                        <a16:creationId xmlns:a16="http://schemas.microsoft.com/office/drawing/2014/main" id="{56C997E3-DF2D-B600-351E-CACAA351EDE6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5132805" y="5768009"/>
                    <a:ext cx="1302600" cy="843600"/>
                  </a:xfrm>
                  <a:prstGeom prst="curvedConnector3">
                    <a:avLst>
                      <a:gd name="adj1" fmla="val 188063"/>
                    </a:avLst>
                  </a:prstGeom>
                  <a:noFill/>
                  <a:ln w="19050" cap="flat" cmpd="sng">
                    <a:solidFill>
                      <a:srgbClr val="156082"/>
                    </a:solidFill>
                    <a:prstDash val="solid"/>
                    <a:miter lim="800000"/>
                    <a:headEnd type="none" w="sm" len="sm"/>
                    <a:tailEnd type="triangle" w="med" len="med"/>
                  </a:ln>
                </p:spPr>
              </p:cxnSp>
              <p:sp>
                <p:nvSpPr>
                  <p:cNvPr id="29" name="Google Shape;278;g3867b56ef64_0_10">
                    <a:extLst>
                      <a:ext uri="{FF2B5EF4-FFF2-40B4-BE49-F238E27FC236}">
                        <a16:creationId xmlns:a16="http://schemas.microsoft.com/office/drawing/2014/main" id="{B0334167-871E-100B-11CC-9005316E18C5}"/>
                      </a:ext>
                    </a:extLst>
                  </p:cNvPr>
                  <p:cNvSpPr txBox="1"/>
                  <p:nvPr/>
                </p:nvSpPr>
                <p:spPr>
                  <a:xfrm>
                    <a:off x="9970739" y="5043474"/>
                    <a:ext cx="1378394" cy="39179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600" dirty="0"/>
                      <a:t>NPQ</a:t>
                    </a:r>
                    <a:r>
                      <a:rPr lang="en-US" sz="1600" baseline="-25000" dirty="0"/>
                      <a:t>PSI</a:t>
                    </a:r>
                    <a:endParaRPr kumimoji="0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Aptos" panose="02110004020202020204"/>
                    </a:endParaRPr>
                  </a:p>
                </p:txBody>
              </p:sp>
              <p:sp>
                <p:nvSpPr>
                  <p:cNvPr id="30" name="Google Shape;279;g3867b56ef64_0_10">
                    <a:extLst>
                      <a:ext uri="{FF2B5EF4-FFF2-40B4-BE49-F238E27FC236}">
                        <a16:creationId xmlns:a16="http://schemas.microsoft.com/office/drawing/2014/main" id="{9C5F805B-49BE-3E3B-45AE-79360EA2266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746972" y="2077882"/>
                    <a:ext cx="777870" cy="722682"/>
                  </a:xfrm>
                  <a:prstGeom prst="lightningBolt">
                    <a:avLst/>
                  </a:prstGeom>
                  <a:solidFill>
                    <a:srgbClr val="FFC000"/>
                  </a:solidFill>
                  <a:ln w="19050" cap="flat" cmpd="sng">
                    <a:solidFill>
                      <a:srgbClr val="082836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" name="Google Shape;280;g3867b56ef64_0_10">
                    <a:extLst>
                      <a:ext uri="{FF2B5EF4-FFF2-40B4-BE49-F238E27FC236}">
                        <a16:creationId xmlns:a16="http://schemas.microsoft.com/office/drawing/2014/main" id="{5B5E6DF7-15C1-4558-C2C6-7BE9B2548369}"/>
                      </a:ext>
                    </a:extLst>
                  </p:cNvPr>
                  <p:cNvSpPr txBox="1"/>
                  <p:nvPr/>
                </p:nvSpPr>
                <p:spPr>
                  <a:xfrm>
                    <a:off x="9135907" y="2644092"/>
                    <a:ext cx="1284008" cy="39179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600" dirty="0"/>
                      <a:t>SIF</a:t>
                    </a:r>
                    <a:r>
                      <a:rPr lang="en-US" sz="1600" baseline="-25000" dirty="0"/>
                      <a:t>PSI</a:t>
                    </a:r>
                    <a:endParaRPr kumimoji="0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Aptos" panose="02110004020202020204"/>
                    </a:endParaRPr>
                  </a:p>
                </p:txBody>
              </p:sp>
              <p:sp>
                <p:nvSpPr>
                  <p:cNvPr id="32" name="Google Shape;281;g3867b56ef64_0_10">
                    <a:extLst>
                      <a:ext uri="{FF2B5EF4-FFF2-40B4-BE49-F238E27FC236}">
                        <a16:creationId xmlns:a16="http://schemas.microsoft.com/office/drawing/2014/main" id="{A2E53566-95F5-855C-8F8C-7B8DE42A96A2}"/>
                      </a:ext>
                    </a:extLst>
                  </p:cNvPr>
                  <p:cNvSpPr txBox="1"/>
                  <p:nvPr/>
                </p:nvSpPr>
                <p:spPr>
                  <a:xfrm>
                    <a:off x="5038366" y="2194932"/>
                    <a:ext cx="1382089" cy="39179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600" dirty="0"/>
                      <a:t>NPQ</a:t>
                    </a:r>
                    <a:r>
                      <a:rPr lang="en-US" sz="1600" baseline="-25000" dirty="0"/>
                      <a:t>PSII</a:t>
                    </a:r>
                    <a:endParaRPr kumimoji="0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Aptos" panose="02110004020202020204"/>
                    </a:endParaRPr>
                  </a:p>
                </p:txBody>
              </p:sp>
              <p:sp>
                <p:nvSpPr>
                  <p:cNvPr id="33" name="Google Shape;282;g3867b56ef64_0_10">
                    <a:extLst>
                      <a:ext uri="{FF2B5EF4-FFF2-40B4-BE49-F238E27FC236}">
                        <a16:creationId xmlns:a16="http://schemas.microsoft.com/office/drawing/2014/main" id="{DE3DB814-8DF9-E1DA-EC69-846053C4E556}"/>
                      </a:ext>
                    </a:extLst>
                  </p:cNvPr>
                  <p:cNvSpPr/>
                  <p:nvPr/>
                </p:nvSpPr>
                <p:spPr>
                  <a:xfrm>
                    <a:off x="2623400" y="2160190"/>
                    <a:ext cx="777870" cy="722682"/>
                  </a:xfrm>
                  <a:prstGeom prst="lightningBolt">
                    <a:avLst/>
                  </a:prstGeom>
                  <a:solidFill>
                    <a:srgbClr val="FFC000"/>
                  </a:solidFill>
                  <a:ln w="19050" cap="flat" cmpd="sng">
                    <a:solidFill>
                      <a:srgbClr val="082836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283;g3867b56ef64_0_10">
                    <a:extLst>
                      <a:ext uri="{FF2B5EF4-FFF2-40B4-BE49-F238E27FC236}">
                        <a16:creationId xmlns:a16="http://schemas.microsoft.com/office/drawing/2014/main" id="{F6DF9CFB-F8A0-EDAA-6830-7B295D015B14}"/>
                      </a:ext>
                    </a:extLst>
                  </p:cNvPr>
                  <p:cNvSpPr txBox="1"/>
                  <p:nvPr/>
                </p:nvSpPr>
                <p:spPr>
                  <a:xfrm>
                    <a:off x="3244338" y="2170690"/>
                    <a:ext cx="1262101" cy="39179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600" dirty="0"/>
                      <a:t>SIF</a:t>
                    </a:r>
                    <a:r>
                      <a:rPr lang="en-US" sz="1600" baseline="-25000" dirty="0"/>
                      <a:t>PSII</a:t>
                    </a:r>
                    <a:endParaRPr lang="en-US" sz="1400" kern="0" dirty="0">
                      <a:solidFill>
                        <a:schemeClr val="bg2">
                          <a:lumMod val="10000"/>
                        </a:schemeClr>
                      </a:solidFill>
                      <a:latin typeface="Aptos" panose="02110004020202020204"/>
                    </a:endParaRPr>
                  </a:p>
                </p:txBody>
              </p:sp>
            </p:grpSp>
            <p:sp>
              <p:nvSpPr>
                <p:cNvPr id="12" name="Google Shape;284;g3867b56ef64_0_10">
                  <a:extLst>
                    <a:ext uri="{FF2B5EF4-FFF2-40B4-BE49-F238E27FC236}">
                      <a16:creationId xmlns:a16="http://schemas.microsoft.com/office/drawing/2014/main" id="{DDB846A8-5F12-E9B7-2C1B-B00CABDAE641}"/>
                    </a:ext>
                  </a:extLst>
                </p:cNvPr>
                <p:cNvSpPr/>
                <p:nvPr/>
              </p:nvSpPr>
              <p:spPr>
                <a:xfrm>
                  <a:off x="8081197" y="3714431"/>
                  <a:ext cx="462000" cy="453600"/>
                </a:xfrm>
                <a:prstGeom prst="ellipse">
                  <a:avLst/>
                </a:prstGeom>
                <a:solidFill>
                  <a:srgbClr val="4EA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1</a:t>
                  </a: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endParaRPr>
                </a:p>
              </p:txBody>
            </p:sp>
            <p:sp>
              <p:nvSpPr>
                <p:cNvPr id="13" name="Google Shape;285;g3867b56ef64_0_10">
                  <a:extLst>
                    <a:ext uri="{FF2B5EF4-FFF2-40B4-BE49-F238E27FC236}">
                      <a16:creationId xmlns:a16="http://schemas.microsoft.com/office/drawing/2014/main" id="{47B98AAC-F41D-0A9E-0847-3A7BE86C1C8A}"/>
                    </a:ext>
                  </a:extLst>
                </p:cNvPr>
                <p:cNvSpPr/>
                <p:nvPr/>
              </p:nvSpPr>
              <p:spPr>
                <a:xfrm>
                  <a:off x="6553448" y="2864027"/>
                  <a:ext cx="462000" cy="453600"/>
                </a:xfrm>
                <a:prstGeom prst="ellipse">
                  <a:avLst/>
                </a:prstGeom>
                <a:solidFill>
                  <a:srgbClr val="4EA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2</a:t>
                  </a:r>
                  <a:endParaRPr kumimoji="0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endParaRPr>
                </a:p>
              </p:txBody>
            </p:sp>
            <p:sp>
              <p:nvSpPr>
                <p:cNvPr id="14" name="Google Shape;286;g3867b56ef64_0_10">
                  <a:extLst>
                    <a:ext uri="{FF2B5EF4-FFF2-40B4-BE49-F238E27FC236}">
                      <a16:creationId xmlns:a16="http://schemas.microsoft.com/office/drawing/2014/main" id="{C31817DB-5C60-17DE-E584-3DDE3639DF62}"/>
                    </a:ext>
                  </a:extLst>
                </p:cNvPr>
                <p:cNvSpPr/>
                <p:nvPr/>
              </p:nvSpPr>
              <p:spPr>
                <a:xfrm>
                  <a:off x="9056426" y="2723340"/>
                  <a:ext cx="462000" cy="453600"/>
                </a:xfrm>
                <a:prstGeom prst="ellipse">
                  <a:avLst/>
                </a:prstGeom>
                <a:solidFill>
                  <a:srgbClr val="4EA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3</a:t>
                  </a: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endParaRPr>
                </a:p>
              </p:txBody>
            </p:sp>
            <p:sp>
              <p:nvSpPr>
                <p:cNvPr id="15" name="Google Shape;287;g3867b56ef64_0_10">
                  <a:extLst>
                    <a:ext uri="{FF2B5EF4-FFF2-40B4-BE49-F238E27FC236}">
                      <a16:creationId xmlns:a16="http://schemas.microsoft.com/office/drawing/2014/main" id="{DED63C9F-F58B-6A56-2482-17EE8D6A3841}"/>
                    </a:ext>
                  </a:extLst>
                </p:cNvPr>
                <p:cNvSpPr/>
                <p:nvPr/>
              </p:nvSpPr>
              <p:spPr>
                <a:xfrm>
                  <a:off x="7821184" y="4887048"/>
                  <a:ext cx="462000" cy="453600"/>
                </a:xfrm>
                <a:prstGeom prst="ellipse">
                  <a:avLst/>
                </a:prstGeom>
                <a:solidFill>
                  <a:srgbClr val="4EA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4</a:t>
                  </a: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endParaRPr>
                </a:p>
              </p:txBody>
            </p:sp>
            <p:sp>
              <p:nvSpPr>
                <p:cNvPr id="16" name="Google Shape;288;g3867b56ef64_0_10">
                  <a:extLst>
                    <a:ext uri="{FF2B5EF4-FFF2-40B4-BE49-F238E27FC236}">
                      <a16:creationId xmlns:a16="http://schemas.microsoft.com/office/drawing/2014/main" id="{461C8904-732E-0BB4-EDCB-1BE5ECF8A5AE}"/>
                    </a:ext>
                  </a:extLst>
                </p:cNvPr>
                <p:cNvSpPr/>
                <p:nvPr/>
              </p:nvSpPr>
              <p:spPr>
                <a:xfrm>
                  <a:off x="11289604" y="2964893"/>
                  <a:ext cx="462000" cy="453600"/>
                </a:xfrm>
                <a:prstGeom prst="ellipse">
                  <a:avLst/>
                </a:prstGeom>
                <a:solidFill>
                  <a:srgbClr val="4EA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5</a:t>
                  </a:r>
                  <a:endParaRPr kumimoji="0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endParaRPr>
                </a:p>
              </p:txBody>
            </p:sp>
          </p:grpSp>
          <p:pic>
            <p:nvPicPr>
              <p:cNvPr id="7" name="Google Shape;289;g3867b56ef64_0_10">
                <a:extLst>
                  <a:ext uri="{FF2B5EF4-FFF2-40B4-BE49-F238E27FC236}">
                    <a16:creationId xmlns:a16="http://schemas.microsoft.com/office/drawing/2014/main" id="{7353B3D7-9FF0-A8D8-E80D-3103F7297289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0254662" y="2861872"/>
                <a:ext cx="1292725" cy="713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290;g3867b56ef64_0_10">
                <a:extLst>
                  <a:ext uri="{FF2B5EF4-FFF2-40B4-BE49-F238E27FC236}">
                    <a16:creationId xmlns:a16="http://schemas.microsoft.com/office/drawing/2014/main" id="{DAC3DD76-53DF-8CD1-CE28-5CC49C823AD9}"/>
                  </a:ext>
                </a:extLst>
              </p:cNvPr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196388" y="3354737"/>
                <a:ext cx="824700" cy="91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291;g3867b56ef64_0_10">
                <a:extLst>
                  <a:ext uri="{FF2B5EF4-FFF2-40B4-BE49-F238E27FC236}">
                    <a16:creationId xmlns:a16="http://schemas.microsoft.com/office/drawing/2014/main" id="{7B588FCA-B50F-FB11-77C5-30D7F4383774}"/>
                  </a:ext>
                </a:extLst>
              </p:cNvPr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0392745" y="3354737"/>
                <a:ext cx="907643" cy="1002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oogle Shape;292;g3867b56ef64_0_10">
                <a:extLst>
                  <a:ext uri="{FF2B5EF4-FFF2-40B4-BE49-F238E27FC236}">
                    <a16:creationId xmlns:a16="http://schemas.microsoft.com/office/drawing/2014/main" id="{1D534B1C-750A-90E7-7C6D-605E6703C1F1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021100" y="899475"/>
                <a:ext cx="1162050" cy="495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F2AF3121-DA96-AD34-5141-A182517D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59895" y="3853884"/>
              <a:ext cx="917683" cy="507337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1593FBA6-F4AA-0F6B-D054-CDF7901B1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57727" y="3847779"/>
              <a:ext cx="907643" cy="501787"/>
            </a:xfrm>
            <a:prstGeom prst="rect">
              <a:avLst/>
            </a:prstGeom>
            <a:scene3d>
              <a:camera prst="orthographicFront"/>
              <a:lightRig rig="soft" dir="t"/>
            </a:scene3d>
            <a:sp3d prstMaterial="translucentPowder">
              <a:bevelT/>
              <a:bevelB/>
            </a:sp3d>
          </p:spPr>
        </p:pic>
        <p:cxnSp>
          <p:nvCxnSpPr>
            <p:cNvPr id="96" name="Google Shape;293;g3867b56ef64_0_10">
              <a:extLst>
                <a:ext uri="{FF2B5EF4-FFF2-40B4-BE49-F238E27FC236}">
                  <a16:creationId xmlns:a16="http://schemas.microsoft.com/office/drawing/2014/main" id="{4CF834F9-7E56-B14D-0E85-D1D35569A599}"/>
                </a:ext>
              </a:extLst>
            </p:cNvPr>
            <p:cNvCxnSpPr/>
            <p:nvPr/>
          </p:nvCxnSpPr>
          <p:spPr>
            <a:xfrm rot="10800000" flipH="1">
              <a:off x="7895755" y="2286867"/>
              <a:ext cx="1742400" cy="84600"/>
            </a:xfrm>
            <a:prstGeom prst="curvedConnector3">
              <a:avLst>
                <a:gd name="adj1" fmla="val 57843"/>
              </a:avLst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97" name="Google Shape;294;g3867b56ef64_0_10">
              <a:extLst>
                <a:ext uri="{FF2B5EF4-FFF2-40B4-BE49-F238E27FC236}">
                  <a16:creationId xmlns:a16="http://schemas.microsoft.com/office/drawing/2014/main" id="{2A0A5D1A-81BB-F7A3-5093-A487D654E4AD}"/>
                </a:ext>
              </a:extLst>
            </p:cNvPr>
            <p:cNvSpPr/>
            <p:nvPr/>
          </p:nvSpPr>
          <p:spPr>
            <a:xfrm rot="1486580">
              <a:off x="6970619" y="2257165"/>
              <a:ext cx="682534" cy="811708"/>
            </a:xfrm>
            <a:prstGeom prst="quadArrowCallout">
              <a:avLst>
                <a:gd name="adj1" fmla="val 18515"/>
                <a:gd name="adj2" fmla="val 18515"/>
                <a:gd name="adj3" fmla="val 18515"/>
                <a:gd name="adj4" fmla="val 48123"/>
              </a:avLst>
            </a:prstGeom>
            <a:noFill/>
            <a:ln w="28575" cap="flat" cmpd="sng">
              <a:solidFill>
                <a:srgbClr val="61A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D21B12B-6B7E-D117-2DF5-143187944308}"/>
              </a:ext>
            </a:extLst>
          </p:cNvPr>
          <p:cNvGrpSpPr/>
          <p:nvPr/>
        </p:nvGrpSpPr>
        <p:grpSpPr>
          <a:xfrm>
            <a:off x="1048461" y="1497524"/>
            <a:ext cx="4422260" cy="3937463"/>
            <a:chOff x="480528" y="2310752"/>
            <a:chExt cx="4422260" cy="393746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D243519-69D2-C801-3305-0BA17E44776D}"/>
                </a:ext>
              </a:extLst>
            </p:cNvPr>
            <p:cNvGrpSpPr/>
            <p:nvPr/>
          </p:nvGrpSpPr>
          <p:grpSpPr>
            <a:xfrm>
              <a:off x="480528" y="2310752"/>
              <a:ext cx="4422260" cy="3937463"/>
              <a:chOff x="224496" y="1437414"/>
              <a:chExt cx="4422260" cy="3937463"/>
            </a:xfrm>
          </p:grpSpPr>
          <p:sp>
            <p:nvSpPr>
              <p:cNvPr id="67" name="Google Shape;227;g3867b56ef64_0_10">
                <a:extLst>
                  <a:ext uri="{FF2B5EF4-FFF2-40B4-BE49-F238E27FC236}">
                    <a16:creationId xmlns:a16="http://schemas.microsoft.com/office/drawing/2014/main" id="{AB575981-87D9-A435-6ECB-5DAB0669C1C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24496" y="1437414"/>
                <a:ext cx="4422260" cy="3937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spcFirstLastPara="1" vert="horz" wrap="square" lIns="91425" tIns="45700" rIns="91425" bIns="4570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0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8197A6"/>
                  </a:buClr>
                  <a:buFont typeface="Arial" panose="020B0604020202020204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81326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357771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934216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4pPr>
                <a:lvl5pPr marL="2510661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GB" altLang="en-US" sz="1800">
                    <a:solidFill>
                      <a:srgbClr val="8197A6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5pPr>
                <a:lvl6pPr marL="3356615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6pPr>
                <a:lvl7pPr marL="3797630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7pPr>
                <a:lvl8pPr marL="4238645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8pPr>
                <a:lvl9pPr marL="4679660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accent3"/>
                  </a:buClr>
                  <a:buSzPts val="2400"/>
                </a:pPr>
                <a:endParaRPr lang="en-US" kern="0" dirty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AutoNum type="arabicPeriod"/>
                </a:pPr>
                <a:r>
                  <a:rPr lang="en-US" kern="0" dirty="0">
                    <a:solidFill>
                      <a:schemeClr val="bg2">
                        <a:lumMod val="25000"/>
                      </a:schemeClr>
                    </a:solidFill>
                  </a:rPr>
                  <a:t>    </a:t>
                </a:r>
                <a:r>
                  <a:rPr lang="en-US" kern="0" dirty="0" err="1">
                    <a:solidFill>
                      <a:schemeClr val="bg2">
                        <a:lumMod val="25000"/>
                      </a:schemeClr>
                    </a:solidFill>
                  </a:rPr>
                  <a:t>Cyt</a:t>
                </a:r>
                <a:r>
                  <a:rPr lang="en-US" kern="0" dirty="0">
                    <a:solidFill>
                      <a:schemeClr val="bg2">
                        <a:lumMod val="25000"/>
                      </a:schemeClr>
                    </a:solidFill>
                  </a:rPr>
                  <a:t> b</a:t>
                </a:r>
                <a:r>
                  <a:rPr lang="en-US" kern="0" baseline="-25000" dirty="0">
                    <a:solidFill>
                      <a:schemeClr val="bg2">
                        <a:lumMod val="25000"/>
                      </a:schemeClr>
                    </a:solidFill>
                  </a:rPr>
                  <a:t>6</a:t>
                </a:r>
                <a:r>
                  <a:rPr lang="en-US" kern="0" dirty="0">
                    <a:solidFill>
                      <a:schemeClr val="bg2">
                        <a:lumMod val="25000"/>
                      </a:schemeClr>
                    </a:solidFill>
                  </a:rPr>
                  <a:t>f control</a:t>
                </a:r>
                <a:endParaRPr lang="en-US" sz="1600" kern="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342900" indent="-34290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 panose="020B0604020202020204" pitchFamily="34" charset="0"/>
                  <a:buAutoNum type="arabicPeriod"/>
                </a:pPr>
                <a:r>
                  <a:rPr lang="en-US" kern="0" dirty="0">
                    <a:solidFill>
                      <a:schemeClr val="bg2">
                        <a:lumMod val="25000"/>
                      </a:schemeClr>
                    </a:solidFill>
                  </a:rPr>
                  <a:t>    Connectivity of antenna</a:t>
                </a:r>
                <a:endParaRPr lang="en-US" sz="1600" kern="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342900" indent="-34290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 panose="020B0604020202020204" pitchFamily="34" charset="0"/>
                  <a:buAutoNum type="arabicPeriod"/>
                </a:pPr>
                <a:r>
                  <a:rPr lang="en-US" kern="0" dirty="0">
                    <a:solidFill>
                      <a:schemeClr val="bg2">
                        <a:lumMod val="25000"/>
                      </a:schemeClr>
                    </a:solidFill>
                  </a:rPr>
                  <a:t>    State transition &amp; Spillover</a:t>
                </a:r>
                <a:endParaRPr lang="en-US" sz="1600" kern="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342900" indent="-34290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 panose="020B0604020202020204" pitchFamily="34" charset="0"/>
                  <a:buAutoNum type="arabicPeriod"/>
                </a:pPr>
                <a:r>
                  <a:rPr lang="en-US" kern="0" dirty="0">
                    <a:solidFill>
                      <a:schemeClr val="bg2">
                        <a:lumMod val="25000"/>
                      </a:schemeClr>
                    </a:solidFill>
                  </a:rPr>
                  <a:t>    Cyclic electron transport (CET)</a:t>
                </a:r>
                <a:endParaRPr lang="en-US" sz="1600" kern="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342900" indent="-34290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 panose="020B0604020202020204" pitchFamily="34" charset="0"/>
                  <a:buAutoNum type="arabicPeriod"/>
                </a:pPr>
                <a:r>
                  <a:rPr lang="en-US" kern="0" dirty="0">
                    <a:solidFill>
                      <a:schemeClr val="bg2">
                        <a:lumMod val="25000"/>
                      </a:schemeClr>
                    </a:solidFill>
                  </a:rPr>
                  <a:t>    P700+ quenching</a:t>
                </a:r>
                <a:endParaRPr lang="en-US" sz="1600" kern="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457200" lvl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</a:pPr>
                <a:r>
                  <a:rPr lang="en-US" sz="1400" kern="0" dirty="0">
                    <a:solidFill>
                      <a:schemeClr val="bg2">
                        <a:lumMod val="25000"/>
                      </a:schemeClr>
                    </a:solidFill>
                  </a:rPr>
                  <a:t>      Rate constants: </a:t>
                </a:r>
              </a:p>
              <a:p>
                <a:pPr marL="457200" lvl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</a:pPr>
                <a:r>
                  <a:rPr lang="en-US" sz="1400" kern="0" dirty="0">
                    <a:solidFill>
                      <a:schemeClr val="bg2">
                        <a:lumMod val="25000"/>
                      </a:schemeClr>
                    </a:solidFill>
                  </a:rPr>
                  <a:t>	</a:t>
                </a:r>
                <a:r>
                  <a:rPr lang="en-US" sz="1400" kern="0" dirty="0" err="1">
                    <a:solidFill>
                      <a:schemeClr val="bg2">
                        <a:lumMod val="25000"/>
                      </a:schemeClr>
                    </a:solidFill>
                  </a:rPr>
                  <a:t>kNPQ</a:t>
                </a:r>
                <a:r>
                  <a:rPr lang="en-US" sz="1400" kern="0" baseline="-25000" dirty="0" err="1">
                    <a:solidFill>
                      <a:schemeClr val="bg2">
                        <a:lumMod val="25000"/>
                      </a:schemeClr>
                    </a:solidFill>
                  </a:rPr>
                  <a:t>PSI</a:t>
                </a:r>
                <a:r>
                  <a:rPr lang="en-US" sz="1400" kern="0" dirty="0">
                    <a:solidFill>
                      <a:schemeClr val="bg2">
                        <a:lumMod val="25000"/>
                      </a:schemeClr>
                    </a:solidFill>
                  </a:rPr>
                  <a:t>=15; </a:t>
                </a:r>
                <a:r>
                  <a:rPr lang="en-US" sz="1400" kern="0" dirty="0" err="1">
                    <a:solidFill>
                      <a:schemeClr val="bg2">
                        <a:lumMod val="25000"/>
                      </a:schemeClr>
                    </a:solidFill>
                  </a:rPr>
                  <a:t>kNPQ</a:t>
                </a:r>
                <a:r>
                  <a:rPr lang="en-US" sz="1400" kern="0" baseline="-25000" dirty="0" err="1">
                    <a:solidFill>
                      <a:schemeClr val="bg2">
                        <a:lumMod val="25000"/>
                      </a:schemeClr>
                    </a:solidFill>
                  </a:rPr>
                  <a:t>PSII</a:t>
                </a:r>
                <a:r>
                  <a:rPr lang="en-US" sz="1400" kern="0" dirty="0">
                    <a:solidFill>
                      <a:schemeClr val="bg2">
                        <a:lumMod val="25000"/>
                      </a:schemeClr>
                    </a:solidFill>
                  </a:rPr>
                  <a:t>~ 0 to 5</a:t>
                </a:r>
                <a:endParaRPr lang="en-US" sz="500" kern="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marL="342900" indent="-34290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 panose="020B0604020202020204" pitchFamily="34" charset="0"/>
                  <a:buAutoNum type="arabicPeriod"/>
                </a:pPr>
                <a:r>
                  <a:rPr lang="en-US" kern="0" dirty="0">
                    <a:solidFill>
                      <a:schemeClr val="bg2">
                        <a:lumMod val="25000"/>
                      </a:schemeClr>
                    </a:solidFill>
                  </a:rPr>
                  <a:t>    Contribution of PSI to SIF</a:t>
                </a:r>
                <a:endParaRPr lang="en-US" sz="1600" kern="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</a:pPr>
                <a:endParaRPr lang="en-US" kern="0" dirty="0"/>
              </a:p>
            </p:txBody>
          </p:sp>
          <p:grpSp>
            <p:nvGrpSpPr>
              <p:cNvPr id="82" name="Google Shape;228;g3867b56ef64_0_10">
                <a:extLst>
                  <a:ext uri="{FF2B5EF4-FFF2-40B4-BE49-F238E27FC236}">
                    <a16:creationId xmlns:a16="http://schemas.microsoft.com/office/drawing/2014/main" id="{9D20CA4C-B97D-D15F-9B76-D7D6ED071181}"/>
                  </a:ext>
                </a:extLst>
              </p:cNvPr>
              <p:cNvGrpSpPr/>
              <p:nvPr/>
            </p:nvGrpSpPr>
            <p:grpSpPr>
              <a:xfrm>
                <a:off x="246512" y="2622222"/>
                <a:ext cx="306899" cy="2321955"/>
                <a:chOff x="876290" y="2767525"/>
                <a:chExt cx="261425" cy="2321955"/>
              </a:xfrm>
            </p:grpSpPr>
            <p:sp>
              <p:nvSpPr>
                <p:cNvPr id="84" name="Google Shape;230;g3867b56ef64_0_10">
                  <a:extLst>
                    <a:ext uri="{FF2B5EF4-FFF2-40B4-BE49-F238E27FC236}">
                      <a16:creationId xmlns:a16="http://schemas.microsoft.com/office/drawing/2014/main" id="{6A1AABFA-2033-730E-FFDE-723ACEF7A240}"/>
                    </a:ext>
                  </a:extLst>
                </p:cNvPr>
                <p:cNvSpPr/>
                <p:nvPr/>
              </p:nvSpPr>
              <p:spPr>
                <a:xfrm>
                  <a:off x="876295" y="2767525"/>
                  <a:ext cx="261420" cy="297148"/>
                </a:xfrm>
                <a:prstGeom prst="ellipse">
                  <a:avLst/>
                </a:prstGeom>
                <a:solidFill>
                  <a:srgbClr val="4EA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2</a:t>
                  </a: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endParaRPr>
                </a:p>
              </p:txBody>
            </p:sp>
            <p:sp>
              <p:nvSpPr>
                <p:cNvPr id="85" name="Google Shape;231;g3867b56ef64_0_10">
                  <a:extLst>
                    <a:ext uri="{FF2B5EF4-FFF2-40B4-BE49-F238E27FC236}">
                      <a16:creationId xmlns:a16="http://schemas.microsoft.com/office/drawing/2014/main" id="{C979F34A-F465-236A-6664-4E48CEF153C9}"/>
                    </a:ext>
                  </a:extLst>
                </p:cNvPr>
                <p:cNvSpPr/>
                <p:nvPr/>
              </p:nvSpPr>
              <p:spPr>
                <a:xfrm>
                  <a:off x="876293" y="3117177"/>
                  <a:ext cx="261420" cy="297148"/>
                </a:xfrm>
                <a:prstGeom prst="ellipse">
                  <a:avLst/>
                </a:prstGeom>
                <a:solidFill>
                  <a:srgbClr val="4EA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3</a:t>
                  </a: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endParaRPr>
                </a:p>
              </p:txBody>
            </p:sp>
            <p:sp>
              <p:nvSpPr>
                <p:cNvPr id="86" name="Google Shape;232;g3867b56ef64_0_10">
                  <a:extLst>
                    <a:ext uri="{FF2B5EF4-FFF2-40B4-BE49-F238E27FC236}">
                      <a16:creationId xmlns:a16="http://schemas.microsoft.com/office/drawing/2014/main" id="{4E3309BE-ACF3-34BB-DB9C-FFD92612BD3E}"/>
                    </a:ext>
                  </a:extLst>
                </p:cNvPr>
                <p:cNvSpPr/>
                <p:nvPr/>
              </p:nvSpPr>
              <p:spPr>
                <a:xfrm>
                  <a:off x="876290" y="3509419"/>
                  <a:ext cx="261420" cy="297148"/>
                </a:xfrm>
                <a:prstGeom prst="ellipse">
                  <a:avLst/>
                </a:prstGeom>
                <a:solidFill>
                  <a:srgbClr val="4EA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4</a:t>
                  </a: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endParaRPr>
                </a:p>
              </p:txBody>
            </p:sp>
            <p:sp>
              <p:nvSpPr>
                <p:cNvPr id="87" name="Google Shape;233;g3867b56ef64_0_10">
                  <a:extLst>
                    <a:ext uri="{FF2B5EF4-FFF2-40B4-BE49-F238E27FC236}">
                      <a16:creationId xmlns:a16="http://schemas.microsoft.com/office/drawing/2014/main" id="{B73DDD21-DBA3-95F0-53FD-77EDBEC54F55}"/>
                    </a:ext>
                  </a:extLst>
                </p:cNvPr>
                <p:cNvSpPr/>
                <p:nvPr/>
              </p:nvSpPr>
              <p:spPr>
                <a:xfrm>
                  <a:off x="876293" y="3916654"/>
                  <a:ext cx="261420" cy="297148"/>
                </a:xfrm>
                <a:prstGeom prst="ellipse">
                  <a:avLst/>
                </a:prstGeom>
                <a:solidFill>
                  <a:srgbClr val="4EA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5</a:t>
                  </a: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endParaRPr>
                </a:p>
              </p:txBody>
            </p:sp>
            <p:sp>
              <p:nvSpPr>
                <p:cNvPr id="88" name="Google Shape;234;g3867b56ef64_0_10">
                  <a:extLst>
                    <a:ext uri="{FF2B5EF4-FFF2-40B4-BE49-F238E27FC236}">
                      <a16:creationId xmlns:a16="http://schemas.microsoft.com/office/drawing/2014/main" id="{4325AC87-DB1E-8A89-FB97-A12B6B44684C}"/>
                    </a:ext>
                  </a:extLst>
                </p:cNvPr>
                <p:cNvSpPr/>
                <p:nvPr/>
              </p:nvSpPr>
              <p:spPr>
                <a:xfrm>
                  <a:off x="876290" y="4792332"/>
                  <a:ext cx="261420" cy="297148"/>
                </a:xfrm>
                <a:prstGeom prst="ellipse">
                  <a:avLst/>
                </a:prstGeom>
                <a:solidFill>
                  <a:srgbClr val="4EA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6</a:t>
                  </a: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endParaRPr>
                </a:p>
              </p:txBody>
            </p:sp>
          </p:grpSp>
        </p:grpSp>
        <p:sp>
          <p:nvSpPr>
            <p:cNvPr id="98" name="Google Shape;230;g3867b56ef64_0_10">
              <a:extLst>
                <a:ext uri="{FF2B5EF4-FFF2-40B4-BE49-F238E27FC236}">
                  <a16:creationId xmlns:a16="http://schemas.microsoft.com/office/drawing/2014/main" id="{3AD88D81-AAC9-C24D-3519-5036BADD6AFA}"/>
                </a:ext>
              </a:extLst>
            </p:cNvPr>
            <p:cNvSpPr/>
            <p:nvPr/>
          </p:nvSpPr>
          <p:spPr>
            <a:xfrm>
              <a:off x="502544" y="3081005"/>
              <a:ext cx="306893" cy="297148"/>
            </a:xfrm>
            <a:prstGeom prst="ellipse">
              <a:avLst/>
            </a:prstGeom>
            <a:solidFill>
              <a:srgbClr val="4EA7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white"/>
                  </a:solidFill>
                  <a:latin typeface="Arial"/>
                  <a:cs typeface="Arial"/>
                  <a:sym typeface="Arial"/>
                </a:rPr>
                <a:t>1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  <p:sp>
        <p:nvSpPr>
          <p:cNvPr id="64" name="Google Shape;288;g3867b56ef64_0_10">
            <a:extLst>
              <a:ext uri="{FF2B5EF4-FFF2-40B4-BE49-F238E27FC236}">
                <a16:creationId xmlns:a16="http://schemas.microsoft.com/office/drawing/2014/main" id="{E7BEF030-106B-C1E7-233D-B7885FCC69D3}"/>
              </a:ext>
            </a:extLst>
          </p:cNvPr>
          <p:cNvSpPr/>
          <p:nvPr/>
        </p:nvSpPr>
        <p:spPr>
          <a:xfrm>
            <a:off x="11059486" y="1148500"/>
            <a:ext cx="457296" cy="473674"/>
          </a:xfrm>
          <a:prstGeom prst="ellipse">
            <a:avLst/>
          </a:prstGeom>
          <a:solidFill>
            <a:srgbClr val="4EA7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3055828-56AE-D655-8072-F21A5A426634}"/>
              </a:ext>
            </a:extLst>
          </p:cNvPr>
          <p:cNvSpPr/>
          <p:nvPr/>
        </p:nvSpPr>
        <p:spPr>
          <a:xfrm rot="1716319">
            <a:off x="7498476" y="426400"/>
            <a:ext cx="4107152" cy="5815941"/>
          </a:xfrm>
          <a:prstGeom prst="ellipse">
            <a:avLst/>
          </a:prstGeom>
          <a:solidFill>
            <a:schemeClr val="accent1">
              <a:alpha val="5075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3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69A8E-B859-6786-18AD-F9B8E139A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9274-376C-BCA3-2620-05E231414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US" dirty="0"/>
              <a:t>Background – Johnson-Berry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5F344-0DBF-B3C6-594A-C969537DC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Johnson-Berry (JB) model</a:t>
            </a:r>
          </a:p>
        </p:txBody>
      </p:sp>
      <p:sp>
        <p:nvSpPr>
          <p:cNvPr id="4" name="Google Shape;304;g3867b56ef64_0_82">
            <a:extLst>
              <a:ext uri="{FF2B5EF4-FFF2-40B4-BE49-F238E27FC236}">
                <a16:creationId xmlns:a16="http://schemas.microsoft.com/office/drawing/2014/main" id="{39E1272B-88EA-661B-53EC-9ABF12288A02}"/>
              </a:ext>
            </a:extLst>
          </p:cNvPr>
          <p:cNvSpPr txBox="1">
            <a:spLocks/>
          </p:cNvSpPr>
          <p:nvPr/>
        </p:nvSpPr>
        <p:spPr bwMode="auto">
          <a:xfrm>
            <a:off x="240938" y="1380751"/>
            <a:ext cx="4465494" cy="478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endParaRPr lang="en-US" kern="0" dirty="0">
              <a:solidFill>
                <a:schemeClr val="bg2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Johnson-Berry model provides mechanical and  simple  solution of the electron transport.</a:t>
            </a:r>
          </a:p>
          <a:p>
            <a:pPr marL="1009926" lvl="1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Excitation balance</a:t>
            </a:r>
            <a:endParaRPr lang="en-US" kern="0" dirty="0">
              <a:solidFill>
                <a:schemeClr val="bg2">
                  <a:lumMod val="25000"/>
                </a:schemeClr>
              </a:solidFill>
            </a:endParaRPr>
          </a:p>
          <a:p>
            <a:pPr marL="1009926" lvl="1" indent="-22860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Fluorescence module</a:t>
            </a:r>
          </a:p>
          <a:p>
            <a:pPr marL="1009926" lvl="1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bg2">
                  <a:lumMod val="25000"/>
                </a:schemeClr>
              </a:solidFill>
            </a:endParaRPr>
          </a:p>
          <a:p>
            <a:pPr marL="4635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en-US" sz="20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Needs biochemical info and leaf/canopy temperature as input.</a:t>
            </a:r>
          </a:p>
          <a:p>
            <a:pPr marL="4635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en-US" sz="20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Needs radiation transfer model for SIF.</a:t>
            </a:r>
          </a:p>
          <a:p>
            <a:pPr marL="4635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en-US" sz="20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Needs a full validation at the ecosystem scale.</a:t>
            </a:r>
          </a:p>
        </p:txBody>
      </p:sp>
      <p:pic>
        <p:nvPicPr>
          <p:cNvPr id="5" name="Google Shape;305;g3867b56ef64_0_82">
            <a:extLst>
              <a:ext uri="{FF2B5EF4-FFF2-40B4-BE49-F238E27FC236}">
                <a16:creationId xmlns:a16="http://schemas.microsoft.com/office/drawing/2014/main" id="{B33D6764-87CF-86F0-35E0-4E500A02ABA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44334" y="1491791"/>
            <a:ext cx="6961404" cy="38744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E9468-4033-78E1-CE73-91807162E333}"/>
              </a:ext>
            </a:extLst>
          </p:cNvPr>
          <p:cNvSpPr txBox="1"/>
          <p:nvPr/>
        </p:nvSpPr>
        <p:spPr>
          <a:xfrm>
            <a:off x="5022996" y="5515872"/>
            <a:ext cx="69614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25000"/>
                  </a:schemeClr>
                </a:solidFill>
              </a:rPr>
              <a:t>Johnson and Berry (2021), “The Role of Cytochrome B6f in the Control of Steady-State Photosynthesis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85838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1C49E-175F-327B-3D0C-3906269FA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360BE-7895-020D-326D-BF31AB269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8A116-594B-3027-1EDE-5C704BED6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How to apply JB model at the ecosystem scale?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What is the performance of JB model at the ecosystem scale? </a:t>
            </a:r>
          </a:p>
          <a:p>
            <a:pPr marL="123852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Fluxes</a:t>
            </a:r>
          </a:p>
          <a:p>
            <a:pPr marL="123852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Hypothesis </a:t>
            </a:r>
          </a:p>
        </p:txBody>
      </p:sp>
    </p:spTree>
    <p:extLst>
      <p:ext uri="{BB962C8B-B14F-4D97-AF65-F5344CB8AC3E}">
        <p14:creationId xmlns:p14="http://schemas.microsoft.com/office/powerpoint/2010/main" val="141179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595EC-81A6-DC7F-2450-312B0CB1E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74098D-828A-63D0-AB05-4D4304BB3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114" y="1026577"/>
            <a:ext cx="7898223" cy="54088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BF76B4-4CF4-FD9A-5BEC-43C536FEEEB9}"/>
              </a:ext>
            </a:extLst>
          </p:cNvPr>
          <p:cNvSpPr/>
          <p:nvPr/>
        </p:nvSpPr>
        <p:spPr>
          <a:xfrm>
            <a:off x="4237481" y="1026576"/>
            <a:ext cx="7987856" cy="542531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9000">
                <a:schemeClr val="bg1">
                  <a:alpha val="81000"/>
                </a:schemeClr>
              </a:gs>
              <a:gs pos="59000">
                <a:schemeClr val="bg1">
                  <a:alpha val="7372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1AD921-25C1-513E-3169-645B4557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US" dirty="0"/>
              <a:t>Materials and Methods -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C0E69-7E9A-BA73-6B7D-7551ADB57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Cheorwon Rice Paddy</a:t>
            </a:r>
          </a:p>
        </p:txBody>
      </p:sp>
      <p:sp>
        <p:nvSpPr>
          <p:cNvPr id="8" name="Google Shape;1377;p22">
            <a:extLst>
              <a:ext uri="{FF2B5EF4-FFF2-40B4-BE49-F238E27FC236}">
                <a16:creationId xmlns:a16="http://schemas.microsoft.com/office/drawing/2014/main" id="{B9DC446F-6C1D-04E0-85B4-CEBFEFDB8607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lgun Gothic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B2F255-A852-171A-F25F-18606AB71499}"/>
              </a:ext>
            </a:extLst>
          </p:cNvPr>
          <p:cNvGrpSpPr/>
          <p:nvPr/>
        </p:nvGrpSpPr>
        <p:grpSpPr>
          <a:xfrm>
            <a:off x="3813205" y="1234751"/>
            <a:ext cx="4260790" cy="4992549"/>
            <a:chOff x="7390444" y="0"/>
            <a:chExt cx="4801556" cy="5554662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Google Shape;1378;p22">
              <a:extLst>
                <a:ext uri="{FF2B5EF4-FFF2-40B4-BE49-F238E27FC236}">
                  <a16:creationId xmlns:a16="http://schemas.microsoft.com/office/drawing/2014/main" id="{EF121E77-C07C-FA37-CA2A-AF6BDC31922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19005"/>
            <a:stretch>
              <a:fillRect/>
            </a:stretch>
          </p:blipFill>
          <p:spPr>
            <a:xfrm>
              <a:off x="7390444" y="0"/>
              <a:ext cx="4801556" cy="55546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379;p22">
              <a:extLst>
                <a:ext uri="{FF2B5EF4-FFF2-40B4-BE49-F238E27FC236}">
                  <a16:creationId xmlns:a16="http://schemas.microsoft.com/office/drawing/2014/main" id="{A0841AF1-6092-88E9-803F-215368E8FC6F}"/>
                </a:ext>
              </a:extLst>
            </p:cNvPr>
            <p:cNvSpPr txBox="1"/>
            <p:nvPr/>
          </p:nvSpPr>
          <p:spPr>
            <a:xfrm>
              <a:off x="8124499" y="2862873"/>
              <a:ext cx="1979177" cy="609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Arial"/>
                <a:buNone/>
              </a:pPr>
              <a:r>
                <a:rPr lang="en-US" sz="1200">
                  <a:solidFill>
                    <a:schemeClr val="accent1">
                      <a:lumMod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Hyperspectral system</a:t>
              </a:r>
              <a:endParaRPr sz="1600">
                <a:solidFill>
                  <a:schemeClr val="accent1">
                    <a:lumMod val="50000"/>
                  </a:schemeClr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1" name="Google Shape;1380;p22">
              <a:extLst>
                <a:ext uri="{FF2B5EF4-FFF2-40B4-BE49-F238E27FC236}">
                  <a16:creationId xmlns:a16="http://schemas.microsoft.com/office/drawing/2014/main" id="{BF6AD7AD-6419-264C-8092-9B6EFEBC6B26}"/>
                </a:ext>
              </a:extLst>
            </p:cNvPr>
            <p:cNvSpPr txBox="1"/>
            <p:nvPr/>
          </p:nvSpPr>
          <p:spPr>
            <a:xfrm>
              <a:off x="7824587" y="1866994"/>
              <a:ext cx="1979179" cy="85329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Arial"/>
                <a:buNone/>
              </a:pPr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Eddy covariance</a:t>
              </a:r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Arial"/>
                <a:buNone/>
              </a:pPr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Malgun Gothic"/>
                  <a:cs typeface="Arial"/>
                  <a:sym typeface="Arial"/>
                </a:rPr>
                <a:t>Fluxes: ET, GPP, CH4</a:t>
              </a:r>
              <a:endParaRPr sz="1600" dirty="0">
                <a:solidFill>
                  <a:schemeClr val="accent1">
                    <a:lumMod val="50000"/>
                  </a:schemeClr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2" name="Google Shape;1381;p22">
              <a:extLst>
                <a:ext uri="{FF2B5EF4-FFF2-40B4-BE49-F238E27FC236}">
                  <a16:creationId xmlns:a16="http://schemas.microsoft.com/office/drawing/2014/main" id="{F1729C15-D12C-326B-BE94-F1855A3EC2EF}"/>
                </a:ext>
              </a:extLst>
            </p:cNvPr>
            <p:cNvSpPr txBox="1"/>
            <p:nvPr/>
          </p:nvSpPr>
          <p:spPr>
            <a:xfrm>
              <a:off x="9862698" y="4616248"/>
              <a:ext cx="2142156" cy="609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Arial"/>
                <a:buNone/>
              </a:pPr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Multi-layer soil variables</a:t>
              </a:r>
              <a:endParaRPr sz="1600" dirty="0">
                <a:solidFill>
                  <a:schemeClr val="accent1">
                    <a:lumMod val="50000"/>
                  </a:schemeClr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3" name="Google Shape;1382;p22">
              <a:extLst>
                <a:ext uri="{FF2B5EF4-FFF2-40B4-BE49-F238E27FC236}">
                  <a16:creationId xmlns:a16="http://schemas.microsoft.com/office/drawing/2014/main" id="{94E068D8-08A5-5DDB-2F73-199A4782238A}"/>
                </a:ext>
              </a:extLst>
            </p:cNvPr>
            <p:cNvSpPr txBox="1"/>
            <p:nvPr/>
          </p:nvSpPr>
          <p:spPr>
            <a:xfrm>
              <a:off x="8814177" y="681024"/>
              <a:ext cx="1289701" cy="609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Arial"/>
                <a:buNone/>
              </a:pPr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PAR Sensor</a:t>
              </a:r>
              <a:endParaRPr sz="1600" dirty="0">
                <a:solidFill>
                  <a:schemeClr val="accent1">
                    <a:lumMod val="50000"/>
                  </a:schemeClr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4" name="Google Shape;1383;p22">
              <a:extLst>
                <a:ext uri="{FF2B5EF4-FFF2-40B4-BE49-F238E27FC236}">
                  <a16:creationId xmlns:a16="http://schemas.microsoft.com/office/drawing/2014/main" id="{958A2BAD-FB19-CFB1-9321-A45D6A517EED}"/>
                </a:ext>
              </a:extLst>
            </p:cNvPr>
            <p:cNvSpPr txBox="1"/>
            <p:nvPr/>
          </p:nvSpPr>
          <p:spPr>
            <a:xfrm>
              <a:off x="10791983" y="2526814"/>
              <a:ext cx="1284429" cy="71905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Arial"/>
                <a:buNone/>
              </a:pPr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Temperature, Humidity,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Arial"/>
                <a:buNone/>
              </a:pPr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Malgun Gothic"/>
                  <a:cs typeface="Arial"/>
                  <a:sym typeface="Arial"/>
                </a:rPr>
                <a:t>Wind</a:t>
              </a:r>
              <a:endParaRPr sz="1600" dirty="0">
                <a:solidFill>
                  <a:schemeClr val="accent1">
                    <a:lumMod val="50000"/>
                  </a:schemeClr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B3FD3E-2D35-8377-442B-B6D3C9565D0D}"/>
              </a:ext>
            </a:extLst>
          </p:cNvPr>
          <p:cNvGrpSpPr/>
          <p:nvPr/>
        </p:nvGrpSpPr>
        <p:grpSpPr>
          <a:xfrm>
            <a:off x="749881" y="2394660"/>
            <a:ext cx="2837843" cy="3202084"/>
            <a:chOff x="4852882" y="2454785"/>
            <a:chExt cx="3107922" cy="3462247"/>
          </a:xfrm>
        </p:grpSpPr>
        <p:pic>
          <p:nvPicPr>
            <p:cNvPr id="7" name="Google Shape;1376;p22">
              <a:extLst>
                <a:ext uri="{FF2B5EF4-FFF2-40B4-BE49-F238E27FC236}">
                  <a16:creationId xmlns:a16="http://schemas.microsoft.com/office/drawing/2014/main" id="{30DA2970-FCB5-F5A6-2771-949A6B8BFC9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52882" y="2454785"/>
              <a:ext cx="3107922" cy="3462247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5" name="Google Shape;1384;p22">
              <a:extLst>
                <a:ext uri="{FF2B5EF4-FFF2-40B4-BE49-F238E27FC236}">
                  <a16:creationId xmlns:a16="http://schemas.microsoft.com/office/drawing/2014/main" id="{4DC1A5FA-BECD-124C-CB5C-D4B335627F22}"/>
                </a:ext>
              </a:extLst>
            </p:cNvPr>
            <p:cNvSpPr/>
            <p:nvPr/>
          </p:nvSpPr>
          <p:spPr>
            <a:xfrm>
              <a:off x="5891391" y="4399586"/>
              <a:ext cx="263237" cy="25630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6" name="Google Shape;1385;p22">
              <a:extLst>
                <a:ext uri="{FF2B5EF4-FFF2-40B4-BE49-F238E27FC236}">
                  <a16:creationId xmlns:a16="http://schemas.microsoft.com/office/drawing/2014/main" id="{65162CC6-F6C5-07FE-8D36-BAC7D19EA0B3}"/>
                </a:ext>
              </a:extLst>
            </p:cNvPr>
            <p:cNvSpPr/>
            <p:nvPr/>
          </p:nvSpPr>
          <p:spPr>
            <a:xfrm>
              <a:off x="5680644" y="4959272"/>
              <a:ext cx="263237" cy="25630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7" name="Google Shape;1386;p22">
              <a:extLst>
                <a:ext uri="{FF2B5EF4-FFF2-40B4-BE49-F238E27FC236}">
                  <a16:creationId xmlns:a16="http://schemas.microsoft.com/office/drawing/2014/main" id="{E770C226-116E-060F-A8A4-12E4D3166CF4}"/>
                </a:ext>
              </a:extLst>
            </p:cNvPr>
            <p:cNvSpPr/>
            <p:nvPr/>
          </p:nvSpPr>
          <p:spPr>
            <a:xfrm>
              <a:off x="5417407" y="5549671"/>
              <a:ext cx="263237" cy="25630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592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D451C-F1C4-CC9E-413D-8EFC60F81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93">
            <a:extLst>
              <a:ext uri="{FF2B5EF4-FFF2-40B4-BE49-F238E27FC236}">
                <a16:creationId xmlns:a16="http://schemas.microsoft.com/office/drawing/2014/main" id="{28C91FB8-62E0-A49B-3C54-B922436D319F}"/>
              </a:ext>
            </a:extLst>
          </p:cNvPr>
          <p:cNvSpPr/>
          <p:nvPr/>
        </p:nvSpPr>
        <p:spPr>
          <a:xfrm>
            <a:off x="6507914" y="2747085"/>
            <a:ext cx="3298814" cy="3161244"/>
          </a:xfrm>
          <a:custGeom>
            <a:avLst/>
            <a:gdLst>
              <a:gd name="csX0" fmla="*/ 111967 w 3452326"/>
              <a:gd name="csY0" fmla="*/ 2892490 h 3023118"/>
              <a:gd name="csX1" fmla="*/ 223934 w 3452326"/>
              <a:gd name="csY1" fmla="*/ 2164702 h 3023118"/>
              <a:gd name="csX2" fmla="*/ 429208 w 3452326"/>
              <a:gd name="csY2" fmla="*/ 858416 h 3023118"/>
              <a:gd name="csX3" fmla="*/ 578498 w 3452326"/>
              <a:gd name="csY3" fmla="*/ 485192 h 3023118"/>
              <a:gd name="csX4" fmla="*/ 690465 w 3452326"/>
              <a:gd name="csY4" fmla="*/ 261257 h 3023118"/>
              <a:gd name="csX5" fmla="*/ 895738 w 3452326"/>
              <a:gd name="csY5" fmla="*/ 93306 h 3023118"/>
              <a:gd name="csX6" fmla="*/ 1063690 w 3452326"/>
              <a:gd name="csY6" fmla="*/ 0 h 3023118"/>
              <a:gd name="csX7" fmla="*/ 1231641 w 3452326"/>
              <a:gd name="csY7" fmla="*/ 0 h 3023118"/>
              <a:gd name="csX8" fmla="*/ 1343608 w 3452326"/>
              <a:gd name="csY8" fmla="*/ 55984 h 3023118"/>
              <a:gd name="csX9" fmla="*/ 1474236 w 3452326"/>
              <a:gd name="csY9" fmla="*/ 205273 h 3023118"/>
              <a:gd name="csX10" fmla="*/ 1567543 w 3452326"/>
              <a:gd name="csY10" fmla="*/ 447869 h 3023118"/>
              <a:gd name="csX11" fmla="*/ 1735494 w 3452326"/>
              <a:gd name="csY11" fmla="*/ 727788 h 3023118"/>
              <a:gd name="csX12" fmla="*/ 1996751 w 3452326"/>
              <a:gd name="csY12" fmla="*/ 1436914 h 3023118"/>
              <a:gd name="csX13" fmla="*/ 2108718 w 3452326"/>
              <a:gd name="csY13" fmla="*/ 1828800 h 3023118"/>
              <a:gd name="csX14" fmla="*/ 2202024 w 3452326"/>
              <a:gd name="csY14" fmla="*/ 1996751 h 3023118"/>
              <a:gd name="csX15" fmla="*/ 2463281 w 3452326"/>
              <a:gd name="csY15" fmla="*/ 2313992 h 3023118"/>
              <a:gd name="csX16" fmla="*/ 2705877 w 3452326"/>
              <a:gd name="csY16" fmla="*/ 2593910 h 3023118"/>
              <a:gd name="csX17" fmla="*/ 3153747 w 3452326"/>
              <a:gd name="csY17" fmla="*/ 2799184 h 3023118"/>
              <a:gd name="csX18" fmla="*/ 3452326 w 3452326"/>
              <a:gd name="csY18" fmla="*/ 2967135 h 3023118"/>
              <a:gd name="csX19" fmla="*/ 0 w 3452326"/>
              <a:gd name="csY19" fmla="*/ 3023118 h 3023118"/>
              <a:gd name="csX20" fmla="*/ 111967 w 3452326"/>
              <a:gd name="csY20" fmla="*/ 2892490 h 30231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452326" h="3023118">
                <a:moveTo>
                  <a:pt x="111967" y="2892490"/>
                </a:moveTo>
                <a:lnTo>
                  <a:pt x="223934" y="2164702"/>
                </a:lnTo>
                <a:lnTo>
                  <a:pt x="429208" y="858416"/>
                </a:lnTo>
                <a:lnTo>
                  <a:pt x="578498" y="485192"/>
                </a:lnTo>
                <a:lnTo>
                  <a:pt x="690465" y="261257"/>
                </a:lnTo>
                <a:lnTo>
                  <a:pt x="895738" y="93306"/>
                </a:lnTo>
                <a:lnTo>
                  <a:pt x="1063690" y="0"/>
                </a:lnTo>
                <a:lnTo>
                  <a:pt x="1231641" y="0"/>
                </a:lnTo>
                <a:lnTo>
                  <a:pt x="1343608" y="55984"/>
                </a:lnTo>
                <a:lnTo>
                  <a:pt x="1474236" y="205273"/>
                </a:lnTo>
                <a:lnTo>
                  <a:pt x="1567543" y="447869"/>
                </a:lnTo>
                <a:lnTo>
                  <a:pt x="1735494" y="727788"/>
                </a:lnTo>
                <a:lnTo>
                  <a:pt x="1996751" y="1436914"/>
                </a:lnTo>
                <a:lnTo>
                  <a:pt x="2108718" y="1828800"/>
                </a:lnTo>
                <a:lnTo>
                  <a:pt x="2202024" y="1996751"/>
                </a:lnTo>
                <a:lnTo>
                  <a:pt x="2463281" y="2313992"/>
                </a:lnTo>
                <a:lnTo>
                  <a:pt x="2705877" y="2593910"/>
                </a:lnTo>
                <a:lnTo>
                  <a:pt x="3153747" y="2799184"/>
                </a:lnTo>
                <a:lnTo>
                  <a:pt x="3452326" y="2967135"/>
                </a:lnTo>
                <a:lnTo>
                  <a:pt x="0" y="3023118"/>
                </a:lnTo>
                <a:lnTo>
                  <a:pt x="111967" y="289249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98D37-2DC8-F461-4FFD-3398E2639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3"/>
            <a:ext cx="10108800" cy="553998"/>
          </a:xfrm>
        </p:spPr>
        <p:txBody>
          <a:bodyPr/>
          <a:lstStyle/>
          <a:p>
            <a:r>
              <a:rPr lang="en-US" dirty="0"/>
              <a:t>Materials and Methods - Field campaign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6FC95-6F02-EEBF-7E5B-5F35F3CB1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I utilized the random sampling method to get 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   the ecosystem-level data.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Li-600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457200" lvl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ct val="100000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  &gt;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10 days per month /daily/</a:t>
            </a:r>
            <a:r>
              <a:rPr lang="en-US" altLang="en-US" i="1" dirty="0">
                <a:solidFill>
                  <a:schemeClr val="tx2">
                    <a:lumMod val="75000"/>
                  </a:schemeClr>
                </a:solidFill>
                <a:ea typeface="Arial"/>
                <a:cs typeface="Times New Roman" panose="02020603050405020304" pitchFamily="18" charset="0"/>
                <a:sym typeface="Arial"/>
              </a:rPr>
              <a:t>108 samples</a:t>
            </a:r>
            <a:endParaRPr lang="en-US" altLang="en-US" i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Stomatal conductance; PSII (PAM)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MultispeQ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2.0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457200" lvl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   &gt;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10 days per month /daily/108 samples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Fo’; PSI; P700; DIRK_ECS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Li-6800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457200" lvl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ct val="100000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  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Monthly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Times New Roman" panose="02020603050405020304" pitchFamily="18" charset="0"/>
                <a:sym typeface="Arial"/>
              </a:rPr>
              <a:t>Light response/A-Ci response</a:t>
            </a:r>
            <a:br>
              <a:rPr lang="en-US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</a:br>
            <a:endParaRPr lang="en-US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228600" lvl="0" indent="-228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lang="en-US" dirty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0" name="Google Shape;1394;p23">
            <a:extLst>
              <a:ext uri="{FF2B5EF4-FFF2-40B4-BE49-F238E27FC236}">
                <a16:creationId xmlns:a16="http://schemas.microsoft.com/office/drawing/2014/main" id="{93C22CAD-E2D1-E667-0AFD-43B0B332B171}"/>
              </a:ext>
            </a:extLst>
          </p:cNvPr>
          <p:cNvPicPr preferRelativeResize="0"/>
          <p:nvPr/>
        </p:nvPicPr>
        <p:blipFill rotWithShape="1">
          <a:blip r:embed="rId2"/>
          <a:srcRect r="-4" b="4042"/>
          <a:stretch>
            <a:fillRect/>
          </a:stretch>
        </p:blipFill>
        <p:spPr>
          <a:xfrm>
            <a:off x="10828313" y="5219092"/>
            <a:ext cx="1392393" cy="1279277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</p:spPr>
      </p:pic>
      <p:pic>
        <p:nvPicPr>
          <p:cNvPr id="101" name="Google Shape;1393;p23">
            <a:extLst>
              <a:ext uri="{FF2B5EF4-FFF2-40B4-BE49-F238E27FC236}">
                <a16:creationId xmlns:a16="http://schemas.microsoft.com/office/drawing/2014/main" id="{92B432D5-B247-DDBB-7AD9-DEDFBC6F8FE8}"/>
              </a:ext>
            </a:extLst>
          </p:cNvPr>
          <p:cNvPicPr preferRelativeResize="0"/>
          <p:nvPr/>
        </p:nvPicPr>
        <p:blipFill rotWithShape="1">
          <a:blip r:embed="rId3"/>
          <a:srcRect t="20295" r="5" b="223"/>
          <a:stretch>
            <a:fillRect/>
          </a:stretch>
        </p:blipFill>
        <p:spPr>
          <a:xfrm>
            <a:off x="7246334" y="1027415"/>
            <a:ext cx="2045387" cy="1768557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</p:spPr>
      </p:pic>
      <p:pic>
        <p:nvPicPr>
          <p:cNvPr id="102" name="Google Shape;1395;p23">
            <a:extLst>
              <a:ext uri="{FF2B5EF4-FFF2-40B4-BE49-F238E27FC236}">
                <a16:creationId xmlns:a16="http://schemas.microsoft.com/office/drawing/2014/main" id="{0B8B4D6C-7C92-D7F8-0B56-663181D9CBF6}"/>
              </a:ext>
            </a:extLst>
          </p:cNvPr>
          <p:cNvPicPr preferRelativeResize="0"/>
          <p:nvPr/>
        </p:nvPicPr>
        <p:blipFill rotWithShape="1">
          <a:blip r:embed="rId4"/>
          <a:srcRect l="7525" r="7761" b="4"/>
          <a:stretch>
            <a:fillRect/>
          </a:stretch>
        </p:blipFill>
        <p:spPr>
          <a:xfrm>
            <a:off x="10645920" y="1929161"/>
            <a:ext cx="1624219" cy="2404033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23ECAFEC-8647-413C-634C-081C5828D055}"/>
              </a:ext>
            </a:extLst>
          </p:cNvPr>
          <p:cNvGrpSpPr/>
          <p:nvPr/>
        </p:nvGrpSpPr>
        <p:grpSpPr>
          <a:xfrm rot="21401882">
            <a:off x="6430525" y="4634327"/>
            <a:ext cx="3373172" cy="2795084"/>
            <a:chOff x="8034226" y="3716593"/>
            <a:chExt cx="2642226" cy="2795084"/>
          </a:xfrm>
          <a:scene3d>
            <a:camera prst="isometricOffAxis2Top"/>
            <a:lightRig rig="threePt" dir="t"/>
          </a:scene3d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19D3FA8-0BEE-B8DA-55DC-2AF5E9F957E1}"/>
                </a:ext>
              </a:extLst>
            </p:cNvPr>
            <p:cNvSpPr/>
            <p:nvPr/>
          </p:nvSpPr>
          <p:spPr>
            <a:xfrm>
              <a:off x="8034226" y="3716593"/>
              <a:ext cx="2642226" cy="279508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5875">
              <a:solidFill>
                <a:schemeClr val="accent6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gular Pentagon 41">
              <a:extLst>
                <a:ext uri="{FF2B5EF4-FFF2-40B4-BE49-F238E27FC236}">
                  <a16:creationId xmlns:a16="http://schemas.microsoft.com/office/drawing/2014/main" id="{031160D7-55AC-DF5E-C81A-CD84D7C64FF0}"/>
                </a:ext>
              </a:extLst>
            </p:cNvPr>
            <p:cNvSpPr/>
            <p:nvPr/>
          </p:nvSpPr>
          <p:spPr>
            <a:xfrm>
              <a:off x="9929557" y="5818268"/>
              <a:ext cx="303722" cy="262169"/>
            </a:xfrm>
            <a:prstGeom prst="pentagon">
              <a:avLst/>
            </a:prstGeom>
            <a:solidFill>
              <a:schemeClr val="accent3">
                <a:lumMod val="75000"/>
              </a:schemeClr>
            </a:solidFill>
            <a:ln w="15875">
              <a:solidFill>
                <a:schemeClr val="accent6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gular Pentagon 42">
              <a:extLst>
                <a:ext uri="{FF2B5EF4-FFF2-40B4-BE49-F238E27FC236}">
                  <a16:creationId xmlns:a16="http://schemas.microsoft.com/office/drawing/2014/main" id="{4A1DEDC7-07D6-7B3D-6367-766DDAEFD468}"/>
                </a:ext>
              </a:extLst>
            </p:cNvPr>
            <p:cNvSpPr/>
            <p:nvPr/>
          </p:nvSpPr>
          <p:spPr>
            <a:xfrm>
              <a:off x="8701274" y="5723393"/>
              <a:ext cx="303722" cy="262169"/>
            </a:xfrm>
            <a:prstGeom prst="pentagon">
              <a:avLst/>
            </a:prstGeom>
            <a:solidFill>
              <a:schemeClr val="accent3">
                <a:lumMod val="75000"/>
              </a:schemeClr>
            </a:solidFill>
            <a:ln w="15875">
              <a:solidFill>
                <a:schemeClr val="accent6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gular Pentagon 43">
              <a:extLst>
                <a:ext uri="{FF2B5EF4-FFF2-40B4-BE49-F238E27FC236}">
                  <a16:creationId xmlns:a16="http://schemas.microsoft.com/office/drawing/2014/main" id="{BF8D26E8-75E3-B9B1-2819-7D6A199FC253}"/>
                </a:ext>
              </a:extLst>
            </p:cNvPr>
            <p:cNvSpPr/>
            <p:nvPr/>
          </p:nvSpPr>
          <p:spPr>
            <a:xfrm>
              <a:off x="9929557" y="4618744"/>
              <a:ext cx="303722" cy="262169"/>
            </a:xfrm>
            <a:prstGeom prst="pentagon">
              <a:avLst/>
            </a:prstGeom>
            <a:solidFill>
              <a:schemeClr val="accent3">
                <a:lumMod val="75000"/>
              </a:schemeClr>
            </a:solidFill>
            <a:ln w="15875">
              <a:solidFill>
                <a:schemeClr val="accent6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gular Pentagon 47">
              <a:extLst>
                <a:ext uri="{FF2B5EF4-FFF2-40B4-BE49-F238E27FC236}">
                  <a16:creationId xmlns:a16="http://schemas.microsoft.com/office/drawing/2014/main" id="{C200269F-C86C-F97F-2266-2CFF0A87E145}"/>
                </a:ext>
              </a:extLst>
            </p:cNvPr>
            <p:cNvSpPr/>
            <p:nvPr/>
          </p:nvSpPr>
          <p:spPr>
            <a:xfrm>
              <a:off x="8397552" y="4256215"/>
              <a:ext cx="303722" cy="262169"/>
            </a:xfrm>
            <a:prstGeom prst="pentagon">
              <a:avLst/>
            </a:prstGeom>
            <a:solidFill>
              <a:schemeClr val="accent3">
                <a:lumMod val="75000"/>
              </a:schemeClr>
            </a:solidFill>
            <a:ln w="15875">
              <a:solidFill>
                <a:schemeClr val="accent6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gular Pentagon 48">
              <a:extLst>
                <a:ext uri="{FF2B5EF4-FFF2-40B4-BE49-F238E27FC236}">
                  <a16:creationId xmlns:a16="http://schemas.microsoft.com/office/drawing/2014/main" id="{1649844E-BEDA-638B-EF6C-4CCC0FB82984}"/>
                </a:ext>
              </a:extLst>
            </p:cNvPr>
            <p:cNvSpPr/>
            <p:nvPr/>
          </p:nvSpPr>
          <p:spPr>
            <a:xfrm>
              <a:off x="9355339" y="5342392"/>
              <a:ext cx="303722" cy="262169"/>
            </a:xfrm>
            <a:prstGeom prst="pentagon">
              <a:avLst/>
            </a:prstGeom>
            <a:solidFill>
              <a:schemeClr val="accent3">
                <a:lumMod val="75000"/>
              </a:schemeClr>
            </a:solidFill>
            <a:ln w="15875">
              <a:solidFill>
                <a:schemeClr val="accent6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gular Pentagon 49">
              <a:extLst>
                <a:ext uri="{FF2B5EF4-FFF2-40B4-BE49-F238E27FC236}">
                  <a16:creationId xmlns:a16="http://schemas.microsoft.com/office/drawing/2014/main" id="{8A29B929-8125-E152-23CE-B9F5AAD941DA}"/>
                </a:ext>
              </a:extLst>
            </p:cNvPr>
            <p:cNvSpPr/>
            <p:nvPr/>
          </p:nvSpPr>
          <p:spPr>
            <a:xfrm>
              <a:off x="8397552" y="4819975"/>
              <a:ext cx="303722" cy="262169"/>
            </a:xfrm>
            <a:prstGeom prst="pentagon">
              <a:avLst/>
            </a:prstGeom>
            <a:solidFill>
              <a:schemeClr val="accent3">
                <a:lumMod val="75000"/>
              </a:schemeClr>
            </a:solidFill>
            <a:ln w="15875">
              <a:solidFill>
                <a:schemeClr val="accent6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gular Pentagon 50">
              <a:extLst>
                <a:ext uri="{FF2B5EF4-FFF2-40B4-BE49-F238E27FC236}">
                  <a16:creationId xmlns:a16="http://schemas.microsoft.com/office/drawing/2014/main" id="{0F4A0993-BF56-5203-0991-1707B6C9FC19}"/>
                </a:ext>
              </a:extLst>
            </p:cNvPr>
            <p:cNvSpPr/>
            <p:nvPr/>
          </p:nvSpPr>
          <p:spPr>
            <a:xfrm>
              <a:off x="9203478" y="4518384"/>
              <a:ext cx="303722" cy="262169"/>
            </a:xfrm>
            <a:prstGeom prst="pentagon">
              <a:avLst/>
            </a:prstGeom>
            <a:solidFill>
              <a:schemeClr val="accent3">
                <a:lumMod val="75000"/>
              </a:schemeClr>
            </a:solidFill>
            <a:ln w="15875">
              <a:solidFill>
                <a:schemeClr val="accent6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gular Pentagon 51">
              <a:extLst>
                <a:ext uri="{FF2B5EF4-FFF2-40B4-BE49-F238E27FC236}">
                  <a16:creationId xmlns:a16="http://schemas.microsoft.com/office/drawing/2014/main" id="{06A18135-30CB-0936-3E4B-3CAA7D285DD1}"/>
                </a:ext>
              </a:extLst>
            </p:cNvPr>
            <p:cNvSpPr/>
            <p:nvPr/>
          </p:nvSpPr>
          <p:spPr>
            <a:xfrm>
              <a:off x="10003926" y="5315519"/>
              <a:ext cx="303722" cy="262169"/>
            </a:xfrm>
            <a:prstGeom prst="pentagon">
              <a:avLst/>
            </a:prstGeom>
            <a:solidFill>
              <a:schemeClr val="accent3">
                <a:lumMod val="75000"/>
              </a:schemeClr>
            </a:solidFill>
            <a:ln w="15875">
              <a:solidFill>
                <a:schemeClr val="accent6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gular Pentagon 52">
              <a:extLst>
                <a:ext uri="{FF2B5EF4-FFF2-40B4-BE49-F238E27FC236}">
                  <a16:creationId xmlns:a16="http://schemas.microsoft.com/office/drawing/2014/main" id="{4EAAD139-6871-5284-5EBA-948DC18A275B}"/>
                </a:ext>
              </a:extLst>
            </p:cNvPr>
            <p:cNvSpPr/>
            <p:nvPr/>
          </p:nvSpPr>
          <p:spPr>
            <a:xfrm>
              <a:off x="8775643" y="5220644"/>
              <a:ext cx="303722" cy="262169"/>
            </a:xfrm>
            <a:prstGeom prst="pentagon">
              <a:avLst/>
            </a:prstGeom>
            <a:solidFill>
              <a:schemeClr val="accent3">
                <a:lumMod val="75000"/>
              </a:schemeClr>
            </a:solidFill>
            <a:ln w="15875">
              <a:solidFill>
                <a:schemeClr val="accent6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gular Pentagon 53">
              <a:extLst>
                <a:ext uri="{FF2B5EF4-FFF2-40B4-BE49-F238E27FC236}">
                  <a16:creationId xmlns:a16="http://schemas.microsoft.com/office/drawing/2014/main" id="{837CC725-47CB-2938-5106-FC84544AD042}"/>
                </a:ext>
              </a:extLst>
            </p:cNvPr>
            <p:cNvSpPr/>
            <p:nvPr/>
          </p:nvSpPr>
          <p:spPr>
            <a:xfrm>
              <a:off x="9429708" y="4839643"/>
              <a:ext cx="303722" cy="262169"/>
            </a:xfrm>
            <a:prstGeom prst="pentagon">
              <a:avLst/>
            </a:prstGeom>
            <a:solidFill>
              <a:schemeClr val="accent3">
                <a:lumMod val="75000"/>
              </a:schemeClr>
            </a:solidFill>
            <a:ln w="15875">
              <a:solidFill>
                <a:schemeClr val="accent6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gular Pentagon 54">
              <a:extLst>
                <a:ext uri="{FF2B5EF4-FFF2-40B4-BE49-F238E27FC236}">
                  <a16:creationId xmlns:a16="http://schemas.microsoft.com/office/drawing/2014/main" id="{CFE211E3-575F-2CD9-83B2-6352D58797AD}"/>
                </a:ext>
              </a:extLst>
            </p:cNvPr>
            <p:cNvSpPr/>
            <p:nvPr/>
          </p:nvSpPr>
          <p:spPr>
            <a:xfrm>
              <a:off x="9906969" y="4174527"/>
              <a:ext cx="303722" cy="262169"/>
            </a:xfrm>
            <a:prstGeom prst="pentagon">
              <a:avLst/>
            </a:prstGeom>
            <a:solidFill>
              <a:schemeClr val="accent3">
                <a:lumMod val="75000"/>
              </a:schemeClr>
            </a:solidFill>
            <a:ln w="15875">
              <a:solidFill>
                <a:schemeClr val="accent6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gular Pentagon 55">
              <a:extLst>
                <a:ext uri="{FF2B5EF4-FFF2-40B4-BE49-F238E27FC236}">
                  <a16:creationId xmlns:a16="http://schemas.microsoft.com/office/drawing/2014/main" id="{1E2595DB-E1E1-63F8-6E59-40AC721AA634}"/>
                </a:ext>
              </a:extLst>
            </p:cNvPr>
            <p:cNvSpPr/>
            <p:nvPr/>
          </p:nvSpPr>
          <p:spPr>
            <a:xfrm>
              <a:off x="9180890" y="4074167"/>
              <a:ext cx="303722" cy="262169"/>
            </a:xfrm>
            <a:prstGeom prst="pentagon">
              <a:avLst/>
            </a:prstGeom>
            <a:solidFill>
              <a:schemeClr val="accent3">
                <a:lumMod val="75000"/>
              </a:schemeClr>
            </a:solidFill>
            <a:ln w="15875">
              <a:solidFill>
                <a:schemeClr val="accent6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D4B38CF-02B4-9633-E16A-54D26C073C30}"/>
              </a:ext>
            </a:extLst>
          </p:cNvPr>
          <p:cNvCxnSpPr>
            <a:cxnSpLocks/>
          </p:cNvCxnSpPr>
          <p:nvPr/>
        </p:nvCxnSpPr>
        <p:spPr>
          <a:xfrm flipH="1" flipV="1">
            <a:off x="8088370" y="2901742"/>
            <a:ext cx="308816" cy="2765396"/>
          </a:xfrm>
          <a:prstGeom prst="straightConnector1">
            <a:avLst/>
          </a:prstGeom>
          <a:ln w="53975">
            <a:solidFill>
              <a:schemeClr val="accent6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5C36C3F-97FE-BA62-D459-4E7A5547C0C7}"/>
              </a:ext>
            </a:extLst>
          </p:cNvPr>
          <p:cNvCxnSpPr>
            <a:cxnSpLocks/>
          </p:cNvCxnSpPr>
          <p:nvPr/>
        </p:nvCxnSpPr>
        <p:spPr>
          <a:xfrm flipV="1">
            <a:off x="8531151" y="4226228"/>
            <a:ext cx="2616466" cy="1416378"/>
          </a:xfrm>
          <a:prstGeom prst="straightConnector1">
            <a:avLst/>
          </a:prstGeom>
          <a:ln w="53975">
            <a:solidFill>
              <a:schemeClr val="accent6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8B5DC8C5-1CB6-FFAA-11CA-9A25987A6D9B}"/>
              </a:ext>
            </a:extLst>
          </p:cNvPr>
          <p:cNvSpPr txBox="1"/>
          <p:nvPr/>
        </p:nvSpPr>
        <p:spPr>
          <a:xfrm>
            <a:off x="8300898" y="3069351"/>
            <a:ext cx="26263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i="1" dirty="0">
                <a:solidFill>
                  <a:schemeClr val="tx2">
                    <a:lumMod val="75000"/>
                  </a:schemeClr>
                </a:solidFill>
                <a:ea typeface="Arial"/>
                <a:cs typeface="Times New Roman" panose="02020603050405020304" pitchFamily="18" charset="0"/>
                <a:sym typeface="Arial"/>
              </a:rPr>
              <a:t>108 </a:t>
            </a:r>
            <a:r>
              <a:rPr lang="en-US" altLang="zh-CN" i="1" dirty="0">
                <a:solidFill>
                  <a:schemeClr val="tx2">
                    <a:lumMod val="75000"/>
                  </a:schemeClr>
                </a:solidFill>
                <a:ea typeface="Arial"/>
                <a:cs typeface="Times New Roman" panose="02020603050405020304" pitchFamily="18" charset="0"/>
                <a:sym typeface="Arial"/>
              </a:rPr>
              <a:t>pairs</a:t>
            </a:r>
            <a:r>
              <a:rPr lang="en-US" altLang="en-US" sz="1800" i="1" dirty="0">
                <a:solidFill>
                  <a:schemeClr val="tx2">
                    <a:lumMod val="75000"/>
                  </a:schemeClr>
                </a:solidFill>
                <a:ea typeface="Arial"/>
                <a:cs typeface="Times New Roman" panose="02020603050405020304" pitchFamily="18" charset="0"/>
                <a:sym typeface="Arial"/>
              </a:rPr>
              <a:t>/day</a:t>
            </a:r>
            <a:r>
              <a:rPr lang="zh-CN" altLang="en-US" sz="1800" i="1" dirty="0">
                <a:solidFill>
                  <a:schemeClr val="tx2">
                    <a:lumMod val="75000"/>
                  </a:schemeClr>
                </a:solidFill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  <a:sym typeface="Arial"/>
              </a:rPr>
              <a:t>Randomly within 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  <a:sym typeface="Arial"/>
              </a:rPr>
              <a:t>footprint</a:t>
            </a:r>
          </a:p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  <a:sym typeface="Arial"/>
              </a:rPr>
              <a:t>Sunlit and sunshade</a:t>
            </a:r>
          </a:p>
        </p:txBody>
      </p:sp>
      <p:pic>
        <p:nvPicPr>
          <p:cNvPr id="1026" name="Picture 2" descr="Closed-Path Eddy-Covariance System">
            <a:extLst>
              <a:ext uri="{FF2B5EF4-FFF2-40B4-BE49-F238E27FC236}">
                <a16:creationId xmlns:a16="http://schemas.microsoft.com/office/drawing/2014/main" id="{255996F6-C651-2170-E3A2-0EC6F847B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r="45458" b="82227"/>
          <a:stretch>
            <a:fillRect/>
          </a:stretch>
        </p:blipFill>
        <p:spPr bwMode="auto">
          <a:xfrm flipH="1">
            <a:off x="6263998" y="2548648"/>
            <a:ext cx="1100768" cy="52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3D337540-3567-F4E6-75FF-3971794903BD}"/>
              </a:ext>
            </a:extLst>
          </p:cNvPr>
          <p:cNvGrpSpPr/>
          <p:nvPr/>
        </p:nvGrpSpPr>
        <p:grpSpPr>
          <a:xfrm>
            <a:off x="5855177" y="1118610"/>
            <a:ext cx="512241" cy="5462984"/>
            <a:chOff x="5576437" y="1014869"/>
            <a:chExt cx="512241" cy="546298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5ABBE3F-CD67-DF00-32A4-59E69536A34C}"/>
                </a:ext>
              </a:extLst>
            </p:cNvPr>
            <p:cNvGrpSpPr/>
            <p:nvPr/>
          </p:nvGrpSpPr>
          <p:grpSpPr>
            <a:xfrm>
              <a:off x="5664013" y="1209337"/>
              <a:ext cx="326656" cy="4955759"/>
              <a:chOff x="5694227" y="1229063"/>
              <a:chExt cx="326656" cy="4955759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9F67446-E152-693E-2259-BFACAC53A685}"/>
                  </a:ext>
                </a:extLst>
              </p:cNvPr>
              <p:cNvSpPr/>
              <p:nvPr/>
            </p:nvSpPr>
            <p:spPr>
              <a:xfrm>
                <a:off x="5703157" y="3663520"/>
                <a:ext cx="291150" cy="796938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3DFC0BC-0ABB-2D31-E5B5-7581CC50E101}"/>
                  </a:ext>
                </a:extLst>
              </p:cNvPr>
              <p:cNvSpPr/>
              <p:nvPr/>
            </p:nvSpPr>
            <p:spPr>
              <a:xfrm>
                <a:off x="5699638" y="4519601"/>
                <a:ext cx="291150" cy="796938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7403729-D89F-E030-95DC-6C9017B58E18}"/>
                  </a:ext>
                </a:extLst>
              </p:cNvPr>
              <p:cNvSpPr/>
              <p:nvPr/>
            </p:nvSpPr>
            <p:spPr>
              <a:xfrm>
                <a:off x="5694227" y="5375682"/>
                <a:ext cx="291150" cy="796938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84B196D-E6E3-B79D-BD01-58A17AD6CE0B}"/>
                  </a:ext>
                </a:extLst>
              </p:cNvPr>
              <p:cNvCxnSpPr/>
              <p:nvPr/>
            </p:nvCxnSpPr>
            <p:spPr>
              <a:xfrm>
                <a:off x="5694227" y="3663520"/>
                <a:ext cx="291150" cy="796938"/>
              </a:xfrm>
              <a:prstGeom prst="line">
                <a:avLst/>
              </a:prstGeom>
              <a:ln w="38100">
                <a:solidFill>
                  <a:schemeClr val="accent6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6A59F9D-CC24-33EB-DC7D-6BC256D9CB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9638" y="3663520"/>
                <a:ext cx="266340" cy="758813"/>
              </a:xfrm>
              <a:prstGeom prst="line">
                <a:avLst/>
              </a:prstGeom>
              <a:ln w="38100">
                <a:solidFill>
                  <a:schemeClr val="accent6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2E14768-9C67-FFC3-CB4A-946D03D97A2D}"/>
                  </a:ext>
                </a:extLst>
              </p:cNvPr>
              <p:cNvCxnSpPr/>
              <p:nvPr/>
            </p:nvCxnSpPr>
            <p:spPr>
              <a:xfrm>
                <a:off x="5710333" y="4562524"/>
                <a:ext cx="291150" cy="796938"/>
              </a:xfrm>
              <a:prstGeom prst="line">
                <a:avLst/>
              </a:prstGeom>
              <a:ln w="38100">
                <a:solidFill>
                  <a:schemeClr val="accent6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464869B-1432-5847-092C-70B6219E6B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15743" y="4562524"/>
                <a:ext cx="266340" cy="758813"/>
              </a:xfrm>
              <a:prstGeom prst="line">
                <a:avLst/>
              </a:prstGeom>
              <a:ln w="38100">
                <a:solidFill>
                  <a:schemeClr val="accent6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4C83900-E69C-C156-2882-6A8844BABC3A}"/>
                  </a:ext>
                </a:extLst>
              </p:cNvPr>
              <p:cNvCxnSpPr/>
              <p:nvPr/>
            </p:nvCxnSpPr>
            <p:spPr>
              <a:xfrm>
                <a:off x="5704922" y="5387884"/>
                <a:ext cx="291150" cy="796938"/>
              </a:xfrm>
              <a:prstGeom prst="line">
                <a:avLst/>
              </a:prstGeom>
              <a:ln w="38100">
                <a:solidFill>
                  <a:schemeClr val="accent6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B2C647D-4C77-F653-0D08-4D9704B10D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10333" y="5387884"/>
                <a:ext cx="266340" cy="758813"/>
              </a:xfrm>
              <a:prstGeom prst="line">
                <a:avLst/>
              </a:prstGeom>
              <a:ln w="38100">
                <a:solidFill>
                  <a:schemeClr val="accent6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FBE3D4B-57D1-A742-3858-EF6A1665E579}"/>
                  </a:ext>
                </a:extLst>
              </p:cNvPr>
              <p:cNvSpPr/>
              <p:nvPr/>
            </p:nvSpPr>
            <p:spPr>
              <a:xfrm>
                <a:off x="5722557" y="1229063"/>
                <a:ext cx="291150" cy="796938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7D95E36-BA6C-6EE9-EFDD-9B1DEA8DB578}"/>
                  </a:ext>
                </a:extLst>
              </p:cNvPr>
              <p:cNvSpPr/>
              <p:nvPr/>
            </p:nvSpPr>
            <p:spPr>
              <a:xfrm>
                <a:off x="5719038" y="2085144"/>
                <a:ext cx="291150" cy="796938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8539586-6EE1-3ABA-1755-83F519A0329E}"/>
                  </a:ext>
                </a:extLst>
              </p:cNvPr>
              <p:cNvSpPr/>
              <p:nvPr/>
            </p:nvSpPr>
            <p:spPr>
              <a:xfrm>
                <a:off x="5713627" y="2941225"/>
                <a:ext cx="291150" cy="796938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6D654EB-845C-04E4-2BED-D185D264898A}"/>
                  </a:ext>
                </a:extLst>
              </p:cNvPr>
              <p:cNvCxnSpPr/>
              <p:nvPr/>
            </p:nvCxnSpPr>
            <p:spPr>
              <a:xfrm>
                <a:off x="5713627" y="1229063"/>
                <a:ext cx="291150" cy="796938"/>
              </a:xfrm>
              <a:prstGeom prst="line">
                <a:avLst/>
              </a:prstGeom>
              <a:ln w="38100">
                <a:solidFill>
                  <a:schemeClr val="accent6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4EB1748-24EC-064A-2BD1-B150F67D5F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19038" y="1229063"/>
                <a:ext cx="266340" cy="758813"/>
              </a:xfrm>
              <a:prstGeom prst="line">
                <a:avLst/>
              </a:prstGeom>
              <a:ln w="38100">
                <a:solidFill>
                  <a:schemeClr val="accent6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42432FE-5B8D-0CA8-B660-C1904828E01B}"/>
                  </a:ext>
                </a:extLst>
              </p:cNvPr>
              <p:cNvCxnSpPr/>
              <p:nvPr/>
            </p:nvCxnSpPr>
            <p:spPr>
              <a:xfrm>
                <a:off x="5729733" y="2128067"/>
                <a:ext cx="291150" cy="796938"/>
              </a:xfrm>
              <a:prstGeom prst="line">
                <a:avLst/>
              </a:prstGeom>
              <a:ln w="38100">
                <a:solidFill>
                  <a:schemeClr val="accent6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B293CBF-9D97-9891-A73E-30829FF67D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35143" y="2128067"/>
                <a:ext cx="266340" cy="758813"/>
              </a:xfrm>
              <a:prstGeom prst="line">
                <a:avLst/>
              </a:prstGeom>
              <a:ln w="38100">
                <a:solidFill>
                  <a:schemeClr val="accent6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6CD3D96-FA23-F43E-FA2B-B8A24EE3BA33}"/>
                  </a:ext>
                </a:extLst>
              </p:cNvPr>
              <p:cNvCxnSpPr/>
              <p:nvPr/>
            </p:nvCxnSpPr>
            <p:spPr>
              <a:xfrm>
                <a:off x="5724322" y="2953427"/>
                <a:ext cx="291150" cy="796938"/>
              </a:xfrm>
              <a:prstGeom prst="line">
                <a:avLst/>
              </a:prstGeom>
              <a:ln w="38100">
                <a:solidFill>
                  <a:schemeClr val="accent6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4B8CA75-ACCF-DC7B-4F8C-40846AAC3B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29733" y="2953427"/>
                <a:ext cx="266340" cy="758813"/>
              </a:xfrm>
              <a:prstGeom prst="line">
                <a:avLst/>
              </a:prstGeom>
              <a:ln w="38100">
                <a:solidFill>
                  <a:schemeClr val="accent6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D1EBF0B-99AC-317B-398D-55D5E7080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4571" y="1014869"/>
              <a:ext cx="488617" cy="29678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79F82B-BCFD-E77B-E1F3-5E7CFF150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76437" y="3366555"/>
              <a:ext cx="512241" cy="3111298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704932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83940-B467-6B0F-4088-7DA94DED9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36CB0-599B-FAB5-CDA9-52A3B0530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1"/>
            <a:ext cx="10108800" cy="553998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5BA43-4F40-3B18-D8F5-578C0A6B3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u="sng" dirty="0">
                <a:solidFill>
                  <a:schemeClr val="tx2">
                    <a:lumMod val="50000"/>
                  </a:schemeClr>
                </a:solidFill>
              </a:rPr>
              <a:t>How to apply JB model at the ecosystem scale?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What is the performance of JB model at the ecosystem scale? </a:t>
            </a:r>
          </a:p>
          <a:p>
            <a:pPr marL="123852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Fluxes</a:t>
            </a:r>
          </a:p>
          <a:p>
            <a:pPr marL="123852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Hypothesis </a:t>
            </a:r>
          </a:p>
        </p:txBody>
      </p:sp>
    </p:spTree>
    <p:extLst>
      <p:ext uri="{BB962C8B-B14F-4D97-AF65-F5344CB8AC3E}">
        <p14:creationId xmlns:p14="http://schemas.microsoft.com/office/powerpoint/2010/main" val="3257553037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6B3D98F0-8F27-4BB1-98E2-0EFA105C517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purl.org/dc/elements/1.1/"/>
    <ds:schemaRef ds:uri="http://schemas.microsoft.com/office/2006/metadata/properties"/>
    <ds:schemaRef ds:uri="http://schemas.microsoft.com/sharepoint/v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sharepoint/v3/fields"/>
    <ds:schemaRef ds:uri="ddc99d1b-0883-4f2c-a8e6-6d8ebaa0e5d6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32253E4B-BB15-4AC1-82DB-CDDE390D88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2937</TotalTime>
  <Words>1205</Words>
  <Application>Microsoft Macintosh PowerPoint</Application>
  <PresentationFormat>Custom</PresentationFormat>
  <Paragraphs>339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Malgun Gothic</vt:lpstr>
      <vt:lpstr>Aptos</vt:lpstr>
      <vt:lpstr>Arial</vt:lpstr>
      <vt:lpstr>Calibri</vt:lpstr>
      <vt:lpstr>Courier New</vt:lpstr>
      <vt:lpstr>Times New Roman</vt:lpstr>
      <vt:lpstr>Verdana</vt:lpstr>
      <vt:lpstr>Wingdings</vt:lpstr>
      <vt:lpstr>ESA_Presentation_CLEAR</vt:lpstr>
      <vt:lpstr>PowerPoint Presentation</vt:lpstr>
      <vt:lpstr>Background - Blackbox</vt:lpstr>
      <vt:lpstr>Background - Blackbox</vt:lpstr>
      <vt:lpstr>Background – Missed PSI</vt:lpstr>
      <vt:lpstr>Background – Johnson-Berry Model</vt:lpstr>
      <vt:lpstr>Questions</vt:lpstr>
      <vt:lpstr>Materials and Methods - Site</vt:lpstr>
      <vt:lpstr>Materials and Methods - Field campaign </vt:lpstr>
      <vt:lpstr>Questions</vt:lpstr>
      <vt:lpstr>Materials and Methods - BESS</vt:lpstr>
      <vt:lpstr>Materials and Methods – BESS-JB</vt:lpstr>
      <vt:lpstr>Materials and Methods - RTM of SIF at 760nm</vt:lpstr>
      <vt:lpstr>Results - RTM of SIF at 760nm</vt:lpstr>
      <vt:lpstr>Questions</vt:lpstr>
      <vt:lpstr>Results - SIF</vt:lpstr>
      <vt:lpstr>Results - GPP</vt:lpstr>
      <vt:lpstr>Questions</vt:lpstr>
      <vt:lpstr>Questions - Hypothesis</vt:lpstr>
      <vt:lpstr>Results - Excitation balance </vt:lpstr>
      <vt:lpstr>Results - Quantum Yield</vt:lpstr>
      <vt:lpstr>Results - State transition</vt:lpstr>
      <vt:lpstr>Results - State transition</vt:lpstr>
      <vt:lpstr>Results – Electron transport</vt:lpstr>
      <vt:lpstr>Results – Electron transport</vt:lpstr>
      <vt:lpstr>Results - NPQ</vt:lpstr>
      <vt:lpstr>Results - NPQ</vt:lpstr>
      <vt:lpstr>Results - Contribution of PSI to SIF (760nm)</vt:lpstr>
      <vt:lpstr>Conclusion</vt:lpstr>
      <vt:lpstr>FLEX</vt:lpstr>
      <vt:lpstr>Parameters I used</vt:lpstr>
      <vt:lpstr>Uncertainty of the measurement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Ulla</dc:creator>
  <cp:keywords/>
  <dc:description/>
  <cp:lastModifiedBy>펑화이저</cp:lastModifiedBy>
  <cp:revision>48</cp:revision>
  <cp:lastPrinted>2008-08-26T16:26:23Z</cp:lastPrinted>
  <dcterms:created xsi:type="dcterms:W3CDTF">2026-02-06T10:02:23Z</dcterms:created>
  <dcterms:modified xsi:type="dcterms:W3CDTF">2026-03-04T09:25:51Z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2020-08-04T22:00:00Z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