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  <p:sldMasterId id="2147483673" r:id="rId5"/>
  </p:sldMasterIdLst>
  <p:notesMasterIdLst>
    <p:notesMasterId r:id="rId18"/>
  </p:notesMasterIdLst>
  <p:handoutMasterIdLst>
    <p:handoutMasterId r:id="rId19"/>
  </p:handoutMasterIdLst>
  <p:sldIdLst>
    <p:sldId id="909" r:id="rId6"/>
    <p:sldId id="3931" r:id="rId7"/>
    <p:sldId id="259" r:id="rId8"/>
    <p:sldId id="2147482243" r:id="rId9"/>
    <p:sldId id="260" r:id="rId10"/>
    <p:sldId id="865" r:id="rId11"/>
    <p:sldId id="2147482229" r:id="rId12"/>
    <p:sldId id="2147482252" r:id="rId13"/>
    <p:sldId id="2147482230" r:id="rId14"/>
    <p:sldId id="257" r:id="rId15"/>
    <p:sldId id="2147482238" r:id="rId16"/>
    <p:sldId id="2147482251" r:id="rId17"/>
  </p:sldIdLst>
  <p:sldSz cx="13004800" cy="7315200"/>
  <p:notesSz cx="6858000" cy="9144000"/>
  <p:custDataLst>
    <p:tags r:id="rId20"/>
  </p:custDataLst>
  <p:defaultTextStyle>
    <a:defPPr>
      <a:defRPr lang="en-US"/>
    </a:defPPr>
    <a:lvl1pPr marL="0" algn="l" defTabSz="672998" rtl="0" eaLnBrk="1" latinLnBrk="0" hangingPunct="1">
      <a:defRPr sz="2650" kern="1200">
        <a:solidFill>
          <a:schemeClr val="tx1"/>
        </a:solidFill>
        <a:latin typeface="+mn-lt"/>
        <a:ea typeface="+mn-ea"/>
        <a:cs typeface="+mn-cs"/>
      </a:defRPr>
    </a:lvl1pPr>
    <a:lvl2pPr marL="672998" algn="l" defTabSz="672998" rtl="0" eaLnBrk="1" latinLnBrk="0" hangingPunct="1">
      <a:defRPr sz="2650" kern="1200">
        <a:solidFill>
          <a:schemeClr val="tx1"/>
        </a:solidFill>
        <a:latin typeface="+mn-lt"/>
        <a:ea typeface="+mn-ea"/>
        <a:cs typeface="+mn-cs"/>
      </a:defRPr>
    </a:lvl2pPr>
    <a:lvl3pPr marL="1345997" algn="l" defTabSz="672998" rtl="0" eaLnBrk="1" latinLnBrk="0" hangingPunct="1">
      <a:defRPr sz="2650" kern="1200">
        <a:solidFill>
          <a:schemeClr val="tx1"/>
        </a:solidFill>
        <a:latin typeface="+mn-lt"/>
        <a:ea typeface="+mn-ea"/>
        <a:cs typeface="+mn-cs"/>
      </a:defRPr>
    </a:lvl3pPr>
    <a:lvl4pPr marL="2018995" algn="l" defTabSz="672998" rtl="0" eaLnBrk="1" latinLnBrk="0" hangingPunct="1">
      <a:defRPr sz="2650" kern="1200">
        <a:solidFill>
          <a:schemeClr val="tx1"/>
        </a:solidFill>
        <a:latin typeface="+mn-lt"/>
        <a:ea typeface="+mn-ea"/>
        <a:cs typeface="+mn-cs"/>
      </a:defRPr>
    </a:lvl4pPr>
    <a:lvl5pPr marL="2691994" algn="l" defTabSz="672998" rtl="0" eaLnBrk="1" latinLnBrk="0" hangingPunct="1">
      <a:defRPr sz="2650" kern="1200">
        <a:solidFill>
          <a:schemeClr val="tx1"/>
        </a:solidFill>
        <a:latin typeface="+mn-lt"/>
        <a:ea typeface="+mn-ea"/>
        <a:cs typeface="+mn-cs"/>
      </a:defRPr>
    </a:lvl5pPr>
    <a:lvl6pPr marL="3364992" algn="l" defTabSz="672998" rtl="0" eaLnBrk="1" latinLnBrk="0" hangingPunct="1">
      <a:defRPr sz="2650" kern="1200">
        <a:solidFill>
          <a:schemeClr val="tx1"/>
        </a:solidFill>
        <a:latin typeface="+mn-lt"/>
        <a:ea typeface="+mn-ea"/>
        <a:cs typeface="+mn-cs"/>
      </a:defRPr>
    </a:lvl6pPr>
    <a:lvl7pPr marL="4037990" algn="l" defTabSz="672998" rtl="0" eaLnBrk="1" latinLnBrk="0" hangingPunct="1">
      <a:defRPr sz="2650" kern="1200">
        <a:solidFill>
          <a:schemeClr val="tx1"/>
        </a:solidFill>
        <a:latin typeface="+mn-lt"/>
        <a:ea typeface="+mn-ea"/>
        <a:cs typeface="+mn-cs"/>
      </a:defRPr>
    </a:lvl7pPr>
    <a:lvl8pPr marL="4710989" algn="l" defTabSz="672998" rtl="0" eaLnBrk="1" latinLnBrk="0" hangingPunct="1">
      <a:defRPr sz="2650" kern="1200">
        <a:solidFill>
          <a:schemeClr val="tx1"/>
        </a:solidFill>
        <a:latin typeface="+mn-lt"/>
        <a:ea typeface="+mn-ea"/>
        <a:cs typeface="+mn-cs"/>
      </a:defRPr>
    </a:lvl8pPr>
    <a:lvl9pPr marL="5383987" algn="l" defTabSz="672998" rtl="0" eaLnBrk="1" latinLnBrk="0" hangingPunct="1">
      <a:defRPr sz="26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8F00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25"/>
    <p:restoredTop sz="82911" autoAdjust="0"/>
  </p:normalViewPr>
  <p:slideViewPr>
    <p:cSldViewPr snapToObjects="1">
      <p:cViewPr varScale="1">
        <p:scale>
          <a:sx n="72" d="100"/>
          <a:sy n="72" d="100"/>
        </p:scale>
        <p:origin x="248" y="720"/>
      </p:cViewPr>
      <p:guideLst>
        <p:guide orient="horz" pos="2304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63" d="100"/>
          <a:sy n="63" d="100"/>
        </p:scale>
        <p:origin x="258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3/3/26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30T22:55:45.7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30T22:55:46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3/3/26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72998" rtl="0" eaLnBrk="1" latinLnBrk="0" hangingPunct="1">
      <a:defRPr sz="1766" kern="1200">
        <a:solidFill>
          <a:schemeClr val="tx1"/>
        </a:solidFill>
        <a:latin typeface="Arial"/>
        <a:ea typeface="+mn-ea"/>
        <a:cs typeface="+mn-cs"/>
      </a:defRPr>
    </a:lvl1pPr>
    <a:lvl2pPr marL="672998" algn="l" defTabSz="672998" rtl="0" eaLnBrk="1" latinLnBrk="0" hangingPunct="1">
      <a:defRPr sz="1766" kern="1200">
        <a:solidFill>
          <a:schemeClr val="tx1"/>
        </a:solidFill>
        <a:latin typeface="Arial"/>
        <a:ea typeface="+mn-ea"/>
        <a:cs typeface="+mn-cs"/>
      </a:defRPr>
    </a:lvl2pPr>
    <a:lvl3pPr marL="1345997" algn="l" defTabSz="672998" rtl="0" eaLnBrk="1" latinLnBrk="0" hangingPunct="1">
      <a:defRPr sz="1766" kern="1200">
        <a:solidFill>
          <a:schemeClr val="tx1"/>
        </a:solidFill>
        <a:latin typeface="Arial"/>
        <a:ea typeface="+mn-ea"/>
        <a:cs typeface="+mn-cs"/>
      </a:defRPr>
    </a:lvl3pPr>
    <a:lvl4pPr marL="2018995" algn="l" defTabSz="672998" rtl="0" eaLnBrk="1" latinLnBrk="0" hangingPunct="1">
      <a:defRPr sz="1766" kern="1200">
        <a:solidFill>
          <a:schemeClr val="tx1"/>
        </a:solidFill>
        <a:latin typeface="Arial"/>
        <a:ea typeface="+mn-ea"/>
        <a:cs typeface="+mn-cs"/>
      </a:defRPr>
    </a:lvl4pPr>
    <a:lvl5pPr marL="2691994" algn="l" defTabSz="672998" rtl="0" eaLnBrk="1" latinLnBrk="0" hangingPunct="1">
      <a:defRPr sz="1766" kern="1200">
        <a:solidFill>
          <a:schemeClr val="tx1"/>
        </a:solidFill>
        <a:latin typeface="Arial"/>
        <a:ea typeface="+mn-ea"/>
        <a:cs typeface="+mn-cs"/>
      </a:defRPr>
    </a:lvl5pPr>
    <a:lvl6pPr marL="3364992" algn="l" defTabSz="672998" rtl="0" eaLnBrk="1" latinLnBrk="0" hangingPunct="1">
      <a:defRPr sz="1766" kern="1200">
        <a:solidFill>
          <a:schemeClr val="tx1"/>
        </a:solidFill>
        <a:latin typeface="+mn-lt"/>
        <a:ea typeface="+mn-ea"/>
        <a:cs typeface="+mn-cs"/>
      </a:defRPr>
    </a:lvl6pPr>
    <a:lvl7pPr marL="4037990" algn="l" defTabSz="672998" rtl="0" eaLnBrk="1" latinLnBrk="0" hangingPunct="1">
      <a:defRPr sz="1766" kern="1200">
        <a:solidFill>
          <a:schemeClr val="tx1"/>
        </a:solidFill>
        <a:latin typeface="+mn-lt"/>
        <a:ea typeface="+mn-ea"/>
        <a:cs typeface="+mn-cs"/>
      </a:defRPr>
    </a:lvl7pPr>
    <a:lvl8pPr marL="4710989" algn="l" defTabSz="672998" rtl="0" eaLnBrk="1" latinLnBrk="0" hangingPunct="1">
      <a:defRPr sz="1766" kern="1200">
        <a:solidFill>
          <a:schemeClr val="tx1"/>
        </a:solidFill>
        <a:latin typeface="+mn-lt"/>
        <a:ea typeface="+mn-ea"/>
        <a:cs typeface="+mn-cs"/>
      </a:defRPr>
    </a:lvl8pPr>
    <a:lvl9pPr marL="5383987" algn="l" defTabSz="672998" rtl="0" eaLnBrk="1" latinLnBrk="0" hangingPunct="1">
      <a:defRPr sz="176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93EE5-9E90-92F0-46EF-B802CEEC4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659217-B90E-760D-5D24-44CA2ABCF1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944A94-4E0E-D8CA-1532-A5B79C4A84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76762-9700-2620-AB2A-B8B1421440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DEE32-4ACF-C743-9B6D-607BC6E4F1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28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1192" indent="-231192" algn="just">
              <a:spcAft>
                <a:spcPts val="485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and H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cycle assessments have relied on models, satellite measurements, and data integrating models </a:t>
            </a:r>
          </a:p>
          <a:p>
            <a:pPr marL="231192" indent="-231192" algn="just">
              <a:spcAft>
                <a:spcPts val="485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Model-data fusion systems developed independently, without considering the interconnection between C and H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  <a:p>
            <a:pPr marL="231192" indent="-231192" algn="just">
              <a:spcAft>
                <a:spcPts val="485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Budget assessments do not consistently capture the magnitude, variability, or trend of global C and H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fluxes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018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043BA-9FBD-0024-3936-F8F58500B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A7F72-0862-CEA0-A225-ACD763E7C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278101-AA1A-4EEB-91B7-A99270A24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7DE2E-57D8-3893-4B3F-FD1B38745C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3DD81-B4C1-4F4A-8971-0BB77FB38B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85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Can’t realize Societal benefits without both (WIKD)</a:t>
            </a:r>
          </a:p>
        </p:txBody>
      </p:sp>
      <p:sp>
        <p:nvSpPr>
          <p:cNvPr id="348" name="Google Shape;34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0424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52BD5-DE08-6DD1-DEF3-24B00FF7C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002BB0-6B6D-9EE5-1F3D-81D5626028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D0D639-6890-4B6B-678F-51079DD1E3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7F064-159E-45F9-55E6-659112CD68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3DD81-B4C1-4F4A-8971-0BB77FB38B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05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0777E-C18C-50BB-E92B-B4114857B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5BC0D5-FCDF-10DB-F621-901CC53E6E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49A0D4-23C2-47FB-2643-1C50DF14C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22D22-CDFF-D5A4-9004-B31AE4F57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3DD81-B4C1-4F4A-8971-0BB77FB38B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74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766" b="0" i="0" u="none" strike="noStrike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Slide 11: If there’s any way to have in writing somewhere that the ILAMB table will have CARDAMOM benchmark on its y-axis and benchmarked models on the x-axis, then that would be amazing!!!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51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9BFAD-5B2D-20C3-7757-2B2AA5F71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9D84C6-C992-1962-82BD-8914ED25ED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07A793-69EF-A162-D243-4B6604E3B7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766" b="0" i="0" u="none" strike="noStrike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Slide 11: If there’s any way to have in writing somewhere that the ILAMB table will have CARDAMOM benchmark on its y-axis and benchmarked models on the x-axis, then that would be amazing!!!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563BC-CBC1-58BD-7790-97569AA6F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507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JPL_RedBlack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46" y="1214718"/>
            <a:ext cx="2846834" cy="1660651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316285" y="2782404"/>
            <a:ext cx="10643149" cy="419273"/>
          </a:xfrm>
        </p:spPr>
        <p:txBody>
          <a:bodyPr>
            <a:noAutofit/>
          </a:bodyPr>
          <a:lstStyle>
            <a:lvl1pPr marL="0" indent="0">
              <a:buNone/>
              <a:defRPr sz="1888" baseline="0">
                <a:solidFill>
                  <a:schemeClr val="accent1"/>
                </a:solidFill>
              </a:defRPr>
            </a:lvl1pPr>
            <a:lvl2pPr marL="616483" indent="0">
              <a:buNone/>
              <a:defRPr/>
            </a:lvl2pPr>
            <a:lvl3pPr marL="1232966" indent="0">
              <a:buNone/>
              <a:defRPr/>
            </a:lvl3pPr>
            <a:lvl4pPr marL="1849449" indent="0">
              <a:buNone/>
              <a:defRPr/>
            </a:lvl4pPr>
            <a:lvl5pPr marL="2465931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301834" y="3201677"/>
            <a:ext cx="10657600" cy="596198"/>
          </a:xfrm>
        </p:spPr>
        <p:txBody>
          <a:bodyPr>
            <a:noAutofit/>
          </a:bodyPr>
          <a:lstStyle>
            <a:lvl1pPr marL="0" indent="0">
              <a:buNone/>
              <a:defRPr sz="3236" b="1" baseline="0">
                <a:solidFill>
                  <a:schemeClr val="tx1"/>
                </a:solidFill>
              </a:defRPr>
            </a:lvl1pPr>
            <a:lvl2pPr marL="616483" indent="0">
              <a:buNone/>
              <a:defRPr/>
            </a:lvl2pPr>
            <a:lvl3pPr marL="1232966" indent="0">
              <a:buNone/>
              <a:defRPr/>
            </a:lvl3pPr>
            <a:lvl4pPr marL="1849449" indent="0">
              <a:buNone/>
              <a:defRPr/>
            </a:lvl4pPr>
            <a:lvl5pPr marL="2465931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1316284" y="3795453"/>
            <a:ext cx="10643151" cy="1175270"/>
          </a:xfrm>
        </p:spPr>
        <p:txBody>
          <a:bodyPr>
            <a:noAutofit/>
          </a:bodyPr>
          <a:lstStyle>
            <a:lvl1pPr marL="0" indent="0">
              <a:buNone/>
              <a:defRPr sz="2696" b="0" baseline="0">
                <a:solidFill>
                  <a:schemeClr val="tx1"/>
                </a:solidFill>
              </a:defRPr>
            </a:lvl1pPr>
            <a:lvl2pPr marL="616483" indent="0">
              <a:buNone/>
              <a:defRPr/>
            </a:lvl2pPr>
            <a:lvl3pPr marL="1232966" indent="0">
              <a:buNone/>
              <a:defRPr/>
            </a:lvl3pPr>
            <a:lvl4pPr marL="1849449" indent="0">
              <a:buNone/>
              <a:defRPr/>
            </a:lvl4pPr>
            <a:lvl5pPr marL="2465931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1301834" y="6040008"/>
            <a:ext cx="10657600" cy="708039"/>
          </a:xfrm>
        </p:spPr>
        <p:txBody>
          <a:bodyPr anchor="b">
            <a:noAutofit/>
          </a:bodyPr>
          <a:lstStyle>
            <a:lvl1pPr marL="0" indent="0">
              <a:buNone/>
              <a:defRPr sz="1348" b="0" baseline="0">
                <a:solidFill>
                  <a:schemeClr val="tx1"/>
                </a:solidFill>
              </a:defRPr>
            </a:lvl1pPr>
            <a:lvl2pPr marL="616483" indent="0">
              <a:buNone/>
              <a:defRPr/>
            </a:lvl2pPr>
            <a:lvl3pPr marL="1232966" indent="0">
              <a:buNone/>
              <a:defRPr/>
            </a:lvl3pPr>
            <a:lvl4pPr marL="1849449" indent="0">
              <a:buNone/>
              <a:defRPr/>
            </a:lvl4pPr>
            <a:lvl5pPr marL="2465931" indent="0">
              <a:buNone/>
              <a:defRPr/>
            </a:lvl5pPr>
          </a:lstStyle>
          <a:p>
            <a:pPr lvl="0"/>
            <a:r>
              <a:rPr lang="en-US" dirty="0"/>
              <a:t># | Directorate, Division, Section or Group Name, Presented by, Job Title, Date, etc.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>
          <a:xfrm>
            <a:off x="1316285" y="6830683"/>
            <a:ext cx="10643149" cy="39059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For required markings, please visit https://mh.jpl.nasa.gov</a:t>
            </a:r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61244" y="1076877"/>
            <a:ext cx="12108914" cy="498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96" baseline="0">
                <a:solidFill>
                  <a:srgbClr val="000000"/>
                </a:solidFill>
              </a:defRPr>
            </a:lvl1pPr>
            <a:lvl2pPr marL="616483" indent="0">
              <a:buFontTx/>
              <a:buNone/>
              <a:defRPr sz="2696"/>
            </a:lvl2pPr>
            <a:lvl3pPr marL="1232966" indent="0">
              <a:buFontTx/>
              <a:buNone/>
              <a:defRPr sz="2696"/>
            </a:lvl3pPr>
            <a:lvl4pPr marL="1849449" indent="0">
              <a:buFontTx/>
              <a:buNone/>
              <a:defRPr sz="2696"/>
            </a:lvl4pPr>
            <a:lvl5pPr marL="2465931" indent="0">
              <a:buFontTx/>
              <a:buNone/>
              <a:defRPr sz="2696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361244" y="3039420"/>
            <a:ext cx="5996658" cy="33907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6649122" y="3039420"/>
            <a:ext cx="5996658" cy="33907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61244" y="2129536"/>
            <a:ext cx="5996658" cy="909884"/>
          </a:xfrm>
        </p:spPr>
        <p:txBody>
          <a:bodyPr anchor="b">
            <a:noAutofit/>
          </a:bodyPr>
          <a:lstStyle>
            <a:lvl1pPr marL="0" indent="0">
              <a:buNone/>
              <a:defRPr sz="2696" b="1"/>
            </a:lvl1pPr>
            <a:lvl2pPr marL="616483" indent="0">
              <a:buNone/>
              <a:defRPr sz="2696" b="1"/>
            </a:lvl2pPr>
            <a:lvl3pPr marL="1232966" indent="0">
              <a:buNone/>
              <a:defRPr sz="2427" b="1"/>
            </a:lvl3pPr>
            <a:lvl4pPr marL="1849449" indent="0">
              <a:buNone/>
              <a:defRPr sz="2158" b="1"/>
            </a:lvl4pPr>
            <a:lvl5pPr marL="2465931" indent="0">
              <a:buNone/>
              <a:defRPr sz="2158" b="1"/>
            </a:lvl5pPr>
            <a:lvl6pPr marL="3082414" indent="0">
              <a:buNone/>
              <a:defRPr sz="2158" b="1"/>
            </a:lvl6pPr>
            <a:lvl7pPr marL="3698897" indent="0">
              <a:buNone/>
              <a:defRPr sz="2158" b="1"/>
            </a:lvl7pPr>
            <a:lvl8pPr marL="4315380" indent="0">
              <a:buNone/>
              <a:defRPr sz="2158" b="1"/>
            </a:lvl8pPr>
            <a:lvl9pPr marL="4931864" indent="0">
              <a:buNone/>
              <a:defRPr sz="215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49122" y="2129536"/>
            <a:ext cx="5996658" cy="909884"/>
          </a:xfrm>
        </p:spPr>
        <p:txBody>
          <a:bodyPr anchor="b">
            <a:noAutofit/>
          </a:bodyPr>
          <a:lstStyle>
            <a:lvl1pPr marL="0" indent="0">
              <a:buNone/>
              <a:defRPr sz="2696" b="1"/>
            </a:lvl1pPr>
            <a:lvl2pPr marL="616483" indent="0">
              <a:buNone/>
              <a:defRPr sz="2696" b="1"/>
            </a:lvl2pPr>
            <a:lvl3pPr marL="1232966" indent="0">
              <a:buNone/>
              <a:defRPr sz="2427" b="1"/>
            </a:lvl3pPr>
            <a:lvl4pPr marL="1849449" indent="0">
              <a:buNone/>
              <a:defRPr sz="2158" b="1"/>
            </a:lvl4pPr>
            <a:lvl5pPr marL="2465931" indent="0">
              <a:buNone/>
              <a:defRPr sz="2158" b="1"/>
            </a:lvl5pPr>
            <a:lvl6pPr marL="3082414" indent="0">
              <a:buNone/>
              <a:defRPr sz="2158" b="1"/>
            </a:lvl6pPr>
            <a:lvl7pPr marL="3698897" indent="0">
              <a:buNone/>
              <a:defRPr sz="2158" b="1"/>
            </a:lvl7pPr>
            <a:lvl8pPr marL="4315380" indent="0">
              <a:buNone/>
              <a:defRPr sz="2158" b="1"/>
            </a:lvl8pPr>
            <a:lvl9pPr marL="4931864" indent="0">
              <a:buNone/>
              <a:defRPr sz="21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C744E909-E4F2-40D3-ADA6-5442E6B1B762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9EAE6FE-6903-4614-A8F9-1C4316AD21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61244" y="1076877"/>
            <a:ext cx="12108914" cy="498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96" baseline="0">
                <a:solidFill>
                  <a:srgbClr val="000000"/>
                </a:solidFill>
              </a:defRPr>
            </a:lvl1pPr>
            <a:lvl2pPr marL="616483" indent="0">
              <a:buFontTx/>
              <a:buNone/>
              <a:defRPr sz="2696"/>
            </a:lvl2pPr>
            <a:lvl3pPr marL="1232966" indent="0">
              <a:buFontTx/>
              <a:buNone/>
              <a:defRPr sz="2696"/>
            </a:lvl3pPr>
            <a:lvl4pPr marL="1849449" indent="0">
              <a:buFontTx/>
              <a:buNone/>
              <a:defRPr sz="2696"/>
            </a:lvl4pPr>
            <a:lvl5pPr marL="2465931" indent="0">
              <a:buFontTx/>
              <a:buNone/>
              <a:defRPr sz="2696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361244" y="3039420"/>
            <a:ext cx="4567486" cy="3390730"/>
          </a:xfrm>
        </p:spPr>
        <p:txBody>
          <a:bodyPr/>
          <a:lstStyle>
            <a:lvl1pPr marL="0" indent="0">
              <a:buNone/>
              <a:defRPr sz="1888"/>
            </a:lvl1pPr>
            <a:lvl2pPr marL="616483" indent="0">
              <a:buNone/>
              <a:defRPr/>
            </a:lvl2pPr>
            <a:lvl3pPr marL="1232966" indent="0">
              <a:buNone/>
              <a:defRPr/>
            </a:lvl3pPr>
            <a:lvl4pPr marL="1849449" indent="0">
              <a:buNone/>
              <a:defRPr/>
            </a:lvl4pPr>
            <a:lvl5pPr marL="246593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61244" y="2129536"/>
            <a:ext cx="4567486" cy="909884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2158" b="1"/>
            </a:lvl1pPr>
            <a:lvl2pPr marL="616483" indent="0">
              <a:buNone/>
              <a:defRPr sz="2696" b="1"/>
            </a:lvl2pPr>
            <a:lvl3pPr marL="1232966" indent="0">
              <a:buNone/>
              <a:defRPr sz="2427" b="1"/>
            </a:lvl3pPr>
            <a:lvl4pPr marL="1849449" indent="0">
              <a:buNone/>
              <a:defRPr sz="2158" b="1"/>
            </a:lvl4pPr>
            <a:lvl5pPr marL="2465931" indent="0">
              <a:buNone/>
              <a:defRPr sz="2158" b="1"/>
            </a:lvl5pPr>
            <a:lvl6pPr marL="3082414" indent="0">
              <a:buNone/>
              <a:defRPr sz="2158" b="1"/>
            </a:lvl6pPr>
            <a:lvl7pPr marL="3698897" indent="0">
              <a:buNone/>
              <a:defRPr sz="2158" b="1"/>
            </a:lvl7pPr>
            <a:lvl8pPr marL="4315380" indent="0">
              <a:buNone/>
              <a:defRPr sz="2158" b="1"/>
            </a:lvl8pPr>
            <a:lvl9pPr marL="4931864" indent="0">
              <a:buNone/>
              <a:defRPr sz="2158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5175245" y="2129535"/>
            <a:ext cx="7294913" cy="4300614"/>
          </a:xfrm>
        </p:spPr>
        <p:txBody>
          <a:bodyPr/>
          <a:lstStyle>
            <a:lvl1pPr>
              <a:defRPr sz="3775"/>
            </a:lvl1pPr>
            <a:lvl2pPr>
              <a:defRPr sz="3236"/>
            </a:lvl2pPr>
            <a:lvl3pPr>
              <a:defRPr sz="2696"/>
            </a:lvl3pPr>
            <a:lvl4pPr>
              <a:defRPr sz="2427"/>
            </a:lvl4pPr>
            <a:lvl5pPr>
              <a:defRPr sz="215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A941AAE-C5EC-4D6E-8EFD-FDE0BDEC399D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5A09567-7461-4DFE-973D-AB9DA59650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61244" y="1076877"/>
            <a:ext cx="12108914" cy="498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96" baseline="0">
                <a:solidFill>
                  <a:srgbClr val="000000"/>
                </a:solidFill>
              </a:defRPr>
            </a:lvl1pPr>
            <a:lvl2pPr marL="616483" indent="0">
              <a:buFontTx/>
              <a:buNone/>
              <a:defRPr sz="2696"/>
            </a:lvl2pPr>
            <a:lvl3pPr marL="1232966" indent="0">
              <a:buFontTx/>
              <a:buNone/>
              <a:defRPr sz="2696"/>
            </a:lvl3pPr>
            <a:lvl4pPr marL="1849449" indent="0">
              <a:buFontTx/>
              <a:buNone/>
              <a:defRPr sz="2696"/>
            </a:lvl4pPr>
            <a:lvl5pPr marL="2465931" indent="0">
              <a:buFontTx/>
              <a:buNone/>
              <a:defRPr sz="2696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361245" y="2129537"/>
            <a:ext cx="7294913" cy="4300614"/>
          </a:xfrm>
        </p:spPr>
        <p:txBody>
          <a:bodyPr/>
          <a:lstStyle>
            <a:lvl1pPr marL="0" indent="0">
              <a:buNone/>
              <a:defRPr sz="4315"/>
            </a:lvl1pPr>
            <a:lvl2pPr marL="616483" indent="0">
              <a:buNone/>
              <a:defRPr sz="3775"/>
            </a:lvl2pPr>
            <a:lvl3pPr marL="1232966" indent="0">
              <a:buNone/>
              <a:defRPr sz="3236"/>
            </a:lvl3pPr>
            <a:lvl4pPr marL="1849449" indent="0">
              <a:buNone/>
              <a:defRPr sz="2696"/>
            </a:lvl4pPr>
            <a:lvl5pPr marL="2465931" indent="0">
              <a:buNone/>
              <a:defRPr sz="2696"/>
            </a:lvl5pPr>
            <a:lvl6pPr marL="3082414" indent="0">
              <a:buNone/>
              <a:defRPr sz="2696"/>
            </a:lvl6pPr>
            <a:lvl7pPr marL="3698897" indent="0">
              <a:buNone/>
              <a:defRPr sz="2696"/>
            </a:lvl7pPr>
            <a:lvl8pPr marL="4315380" indent="0">
              <a:buNone/>
              <a:defRPr sz="2696"/>
            </a:lvl8pPr>
            <a:lvl9pPr marL="4931864" indent="0">
              <a:buNone/>
              <a:defRPr sz="2696"/>
            </a:lvl9pPr>
          </a:lstStyle>
          <a:p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7902673" y="3039420"/>
            <a:ext cx="4567486" cy="3390730"/>
          </a:xfrm>
        </p:spPr>
        <p:txBody>
          <a:bodyPr/>
          <a:lstStyle>
            <a:lvl1pPr marL="0" indent="0">
              <a:buNone/>
              <a:defRPr sz="1888"/>
            </a:lvl1pPr>
            <a:lvl2pPr marL="616483" indent="0">
              <a:buNone/>
              <a:defRPr/>
            </a:lvl2pPr>
            <a:lvl3pPr marL="1232966" indent="0">
              <a:buNone/>
              <a:defRPr/>
            </a:lvl3pPr>
            <a:lvl4pPr marL="1849449" indent="0">
              <a:buNone/>
              <a:defRPr/>
            </a:lvl4pPr>
            <a:lvl5pPr marL="246593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902673" y="2129536"/>
            <a:ext cx="4567486" cy="909884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2158" b="1"/>
            </a:lvl1pPr>
            <a:lvl2pPr marL="616483" indent="0">
              <a:buNone/>
              <a:defRPr sz="2696" b="1"/>
            </a:lvl2pPr>
            <a:lvl3pPr marL="1232966" indent="0">
              <a:buNone/>
              <a:defRPr sz="2427" b="1"/>
            </a:lvl3pPr>
            <a:lvl4pPr marL="1849449" indent="0">
              <a:buNone/>
              <a:defRPr sz="2158" b="1"/>
            </a:lvl4pPr>
            <a:lvl5pPr marL="2465931" indent="0">
              <a:buNone/>
              <a:defRPr sz="2158" b="1"/>
            </a:lvl5pPr>
            <a:lvl6pPr marL="3082414" indent="0">
              <a:buNone/>
              <a:defRPr sz="2158" b="1"/>
            </a:lvl6pPr>
            <a:lvl7pPr marL="3698897" indent="0">
              <a:buNone/>
              <a:defRPr sz="2158" b="1"/>
            </a:lvl7pPr>
            <a:lvl8pPr marL="4315380" indent="0">
              <a:buNone/>
              <a:defRPr sz="2158" b="1"/>
            </a:lvl8pPr>
            <a:lvl9pPr marL="4931864" indent="0">
              <a:buNone/>
              <a:defRPr sz="2158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0FDFEE4-04DE-43B3-8E3A-4E05FBA3B757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04C9DC4-AEC6-4356-9DD4-079F37A6AD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651404"/>
            <a:ext cx="13004800" cy="50609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3573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61244" y="1076877"/>
            <a:ext cx="12108914" cy="498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96" baseline="0">
                <a:solidFill>
                  <a:srgbClr val="000000"/>
                </a:solidFill>
              </a:defRPr>
            </a:lvl1pPr>
            <a:lvl2pPr marL="616483" indent="0">
              <a:buFontTx/>
              <a:buNone/>
              <a:defRPr sz="2696"/>
            </a:lvl2pPr>
            <a:lvl3pPr marL="1232966" indent="0">
              <a:buFontTx/>
              <a:buNone/>
              <a:defRPr sz="2696"/>
            </a:lvl3pPr>
            <a:lvl4pPr marL="1849449" indent="0">
              <a:buFontTx/>
              <a:buNone/>
              <a:defRPr sz="2696"/>
            </a:lvl4pPr>
            <a:lvl5pPr marL="2465931" indent="0">
              <a:buFontTx/>
              <a:buNone/>
              <a:defRPr sz="2696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86E134E-CF96-437A-B903-E7D5759C7821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4DC5B55-12B8-4596-98D1-70488E5A10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5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Gray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651404"/>
            <a:ext cx="13004800" cy="50609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3573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61244" y="1076877"/>
            <a:ext cx="12108914" cy="498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96" baseline="0">
                <a:solidFill>
                  <a:srgbClr val="000000"/>
                </a:solidFill>
              </a:defRPr>
            </a:lvl1pPr>
            <a:lvl2pPr marL="616483" indent="0">
              <a:buFontTx/>
              <a:buNone/>
              <a:defRPr sz="2696"/>
            </a:lvl2pPr>
            <a:lvl3pPr marL="1232966" indent="0">
              <a:buFontTx/>
              <a:buNone/>
              <a:defRPr sz="2696"/>
            </a:lvl3pPr>
            <a:lvl4pPr marL="1849449" indent="0">
              <a:buFontTx/>
              <a:buNone/>
              <a:defRPr sz="2696"/>
            </a:lvl4pPr>
            <a:lvl5pPr marL="2465931" indent="0">
              <a:buFontTx/>
              <a:buNone/>
              <a:defRPr sz="2696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9C49B78-A413-4120-892C-B8F4A9D94E12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4425C30-09A2-472C-AF1A-B979687D1A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32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D138E-803E-4C41-97DF-E5F293FB4C2C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BF43-B564-4D0D-B75D-ACB07BE084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93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64690" y="2615862"/>
            <a:ext cx="11704320" cy="2080316"/>
          </a:xfrm>
        </p:spPr>
        <p:txBody>
          <a:bodyPr anchor="ctr">
            <a:noAutofit/>
          </a:bodyPr>
          <a:lstStyle>
            <a:lvl1pPr marL="0" indent="0" algn="ctr">
              <a:buNone/>
              <a:defRPr sz="4854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DA97594-B56C-4CFB-ACBC-A522F24F5642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17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Gray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64690" y="2615862"/>
            <a:ext cx="11704320" cy="2080316"/>
          </a:xfrm>
        </p:spPr>
        <p:txBody>
          <a:bodyPr anchor="ctr">
            <a:noAutofit/>
          </a:bodyPr>
          <a:lstStyle>
            <a:lvl1pPr marL="0" indent="0" algn="ctr">
              <a:buNone/>
              <a:defRPr sz="4854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E81EDEE-82DB-47B9-A795-55BD5D92DB14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690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1C83-8932-4C7D-BE3D-C920B76356BE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24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PL_RedBlack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60" y="2335446"/>
            <a:ext cx="4551680" cy="265514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E83877F-57BE-4CAA-8DBB-7EE40322C197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5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94" y="5101332"/>
            <a:ext cx="2846834" cy="1660651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8089295" y="722489"/>
            <a:ext cx="4760686" cy="1175312"/>
          </a:xfrm>
        </p:spPr>
        <p:txBody>
          <a:bodyPr anchor="b">
            <a:noAutofit/>
          </a:bodyPr>
          <a:lstStyle>
            <a:lvl1pPr marL="0" indent="0" algn="ctr">
              <a:buNone/>
              <a:defRPr sz="1888">
                <a:solidFill>
                  <a:schemeClr val="accent1"/>
                </a:solidFill>
                <a:latin typeface="+mj-lt"/>
              </a:defRPr>
            </a:lvl1pPr>
            <a:lvl2pPr marL="616483" indent="0" algn="ctr">
              <a:buNone/>
              <a:defRPr sz="1888">
                <a:solidFill>
                  <a:schemeClr val="accent1"/>
                </a:solidFill>
              </a:defRPr>
            </a:lvl2pPr>
            <a:lvl3pPr marL="1232966" indent="0" algn="ctr">
              <a:buNone/>
              <a:defRPr sz="1888">
                <a:solidFill>
                  <a:schemeClr val="accent1"/>
                </a:solidFill>
              </a:defRPr>
            </a:lvl3pPr>
            <a:lvl4pPr marL="1849449" indent="0" algn="ctr">
              <a:buNone/>
              <a:defRPr sz="1888">
                <a:solidFill>
                  <a:schemeClr val="accent1"/>
                </a:solidFill>
              </a:defRPr>
            </a:lvl4pPr>
            <a:lvl5pPr marL="2465931" indent="0" algn="ctr">
              <a:buNone/>
              <a:defRPr sz="188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8089295" y="1926701"/>
            <a:ext cx="4760686" cy="1035504"/>
          </a:xfrm>
        </p:spPr>
        <p:txBody>
          <a:bodyPr anchor="t">
            <a:noAutofit/>
          </a:bodyPr>
          <a:lstStyle>
            <a:lvl1pPr marL="0" indent="0" algn="ctr">
              <a:buNone/>
              <a:defRPr sz="2967" b="1" baseline="0">
                <a:solidFill>
                  <a:schemeClr val="tx1"/>
                </a:solidFill>
                <a:latin typeface="+mj-lt"/>
              </a:defRPr>
            </a:lvl1pPr>
            <a:lvl2pPr marL="616483" indent="0" algn="ctr">
              <a:buNone/>
              <a:defRPr sz="1888">
                <a:solidFill>
                  <a:schemeClr val="accent1"/>
                </a:solidFill>
              </a:defRPr>
            </a:lvl2pPr>
            <a:lvl3pPr marL="1232966" indent="0" algn="ctr">
              <a:buNone/>
              <a:defRPr sz="1888">
                <a:solidFill>
                  <a:schemeClr val="accent1"/>
                </a:solidFill>
              </a:defRPr>
            </a:lvl3pPr>
            <a:lvl4pPr marL="1849449" indent="0" algn="ctr">
              <a:buNone/>
              <a:defRPr sz="1888">
                <a:solidFill>
                  <a:schemeClr val="accent1"/>
                </a:solidFill>
              </a:defRPr>
            </a:lvl4pPr>
            <a:lvl5pPr marL="2465931" indent="0" algn="ctr">
              <a:buNone/>
              <a:defRPr sz="188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88676" cy="7315200"/>
          </a:xfrm>
        </p:spPr>
        <p:txBody>
          <a:bodyPr anchor="ctr">
            <a:noAutofit/>
          </a:bodyPr>
          <a:lstStyle>
            <a:lvl1pPr marL="0" marR="0" indent="0" algn="ctr" defTabSz="61648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888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089295" y="3077803"/>
            <a:ext cx="4760686" cy="1184882"/>
          </a:xfrm>
        </p:spPr>
        <p:txBody>
          <a:bodyPr anchor="t">
            <a:noAutofit/>
          </a:bodyPr>
          <a:lstStyle>
            <a:lvl1pPr marL="0" indent="0" algn="ctr">
              <a:buNone/>
              <a:defRPr sz="1348" baseline="0">
                <a:solidFill>
                  <a:schemeClr val="tx1"/>
                </a:solidFill>
                <a:latin typeface="+mj-lt"/>
              </a:defRPr>
            </a:lvl1pPr>
            <a:lvl2pPr marL="616483" indent="0" algn="ctr">
              <a:buNone/>
              <a:defRPr sz="1888">
                <a:solidFill>
                  <a:schemeClr val="accent1"/>
                </a:solidFill>
              </a:defRPr>
            </a:lvl2pPr>
            <a:lvl3pPr marL="1232966" indent="0" algn="ctr">
              <a:buNone/>
              <a:defRPr sz="1888">
                <a:solidFill>
                  <a:schemeClr val="accent1"/>
                </a:solidFill>
              </a:defRPr>
            </a:lvl3pPr>
            <a:lvl4pPr marL="1849449" indent="0" algn="ctr">
              <a:buNone/>
              <a:defRPr sz="1888">
                <a:solidFill>
                  <a:schemeClr val="accent1"/>
                </a:solidFill>
              </a:defRPr>
            </a:lvl4pPr>
            <a:lvl5pPr marL="2465931" indent="0" algn="ctr">
              <a:buNone/>
              <a:defRPr sz="188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 | Directorate, Division, Section or Group Name</a:t>
            </a:r>
            <a:br>
              <a:rPr lang="en-US" dirty="0"/>
            </a:br>
            <a:r>
              <a:rPr lang="en-US" dirty="0"/>
              <a:t>Presented by, Job Title, Date, etc.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8089294" y="6830683"/>
            <a:ext cx="4760686" cy="39059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For required markings, please visit https://mh.jpl.nasa.gov</a:t>
            </a:r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26B4A6A-EE55-184B-82E0-E49B7DA4F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E64A8BD-93FD-0E48-93C4-E24998F9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3B8ED80-9DEE-7C4D-A899-FB64E0F3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607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197188"/>
            <a:ext cx="9753600" cy="2546773"/>
          </a:xfrm>
        </p:spPr>
        <p:txBody>
          <a:bodyPr anchor="b"/>
          <a:lstStyle>
            <a:lvl1pPr algn="ctr">
              <a:defRPr sz="57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42175"/>
            <a:ext cx="9753600" cy="1766145"/>
          </a:xfrm>
        </p:spPr>
        <p:txBody>
          <a:bodyPr/>
          <a:lstStyle>
            <a:lvl1pPr marL="0" indent="0" algn="ctr">
              <a:buNone/>
              <a:defRPr sz="2302"/>
            </a:lvl1pPr>
            <a:lvl2pPr marL="438423" indent="0" algn="ctr">
              <a:buNone/>
              <a:defRPr sz="1917"/>
            </a:lvl2pPr>
            <a:lvl3pPr marL="876847" indent="0" algn="ctr">
              <a:buNone/>
              <a:defRPr sz="1726"/>
            </a:lvl3pPr>
            <a:lvl4pPr marL="1315270" indent="0" algn="ctr">
              <a:buNone/>
              <a:defRPr sz="1534"/>
            </a:lvl4pPr>
            <a:lvl5pPr marL="1753694" indent="0" algn="ctr">
              <a:buNone/>
              <a:defRPr sz="1534"/>
            </a:lvl5pPr>
            <a:lvl6pPr marL="2192117" indent="0" algn="ctr">
              <a:buNone/>
              <a:defRPr sz="1534"/>
            </a:lvl6pPr>
            <a:lvl7pPr marL="2630540" indent="0" algn="ctr">
              <a:buNone/>
              <a:defRPr sz="1534"/>
            </a:lvl7pPr>
            <a:lvl8pPr marL="3068965" indent="0" algn="ctr">
              <a:buNone/>
              <a:defRPr sz="1534"/>
            </a:lvl8pPr>
            <a:lvl9pPr marL="3507387" indent="0" algn="ctr">
              <a:buNone/>
              <a:defRPr sz="153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6B8D-2374-0148-9DE0-13F70359D44D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881A4-81BB-4A4B-97D0-A2201A61A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78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316285" y="2782404"/>
            <a:ext cx="10643149" cy="419273"/>
          </a:xfrm>
        </p:spPr>
        <p:txBody>
          <a:bodyPr>
            <a:noAutofit/>
          </a:bodyPr>
          <a:lstStyle>
            <a:lvl1pPr marL="0" indent="0">
              <a:buNone/>
              <a:defRPr sz="1888" baseline="0">
                <a:solidFill>
                  <a:schemeClr val="accent1"/>
                </a:solidFill>
              </a:defRPr>
            </a:lvl1pPr>
            <a:lvl2pPr marL="616483" indent="0">
              <a:buNone/>
              <a:defRPr/>
            </a:lvl2pPr>
            <a:lvl3pPr marL="1232966" indent="0">
              <a:buNone/>
              <a:defRPr/>
            </a:lvl3pPr>
            <a:lvl4pPr marL="1849449" indent="0">
              <a:buNone/>
              <a:defRPr/>
            </a:lvl4pPr>
            <a:lvl5pPr marL="2465931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301834" y="3201677"/>
            <a:ext cx="10657600" cy="596198"/>
          </a:xfrm>
        </p:spPr>
        <p:txBody>
          <a:bodyPr>
            <a:noAutofit/>
          </a:bodyPr>
          <a:lstStyle>
            <a:lvl1pPr marL="0" indent="0">
              <a:buNone/>
              <a:defRPr sz="3236" b="1" baseline="0">
                <a:solidFill>
                  <a:srgbClr val="FFFFFF"/>
                </a:solidFill>
              </a:defRPr>
            </a:lvl1pPr>
            <a:lvl2pPr marL="616483" indent="0">
              <a:buNone/>
              <a:defRPr/>
            </a:lvl2pPr>
            <a:lvl3pPr marL="1232966" indent="0">
              <a:buNone/>
              <a:defRPr/>
            </a:lvl3pPr>
            <a:lvl4pPr marL="1849449" indent="0">
              <a:buNone/>
              <a:defRPr/>
            </a:lvl4pPr>
            <a:lvl5pPr marL="2465931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1316284" y="3795453"/>
            <a:ext cx="10643151" cy="1175270"/>
          </a:xfrm>
        </p:spPr>
        <p:txBody>
          <a:bodyPr>
            <a:noAutofit/>
          </a:bodyPr>
          <a:lstStyle>
            <a:lvl1pPr marL="0" indent="0">
              <a:buNone/>
              <a:defRPr sz="2696" b="0" baseline="0">
                <a:solidFill>
                  <a:srgbClr val="FFFFFF"/>
                </a:solidFill>
              </a:defRPr>
            </a:lvl1pPr>
            <a:lvl2pPr marL="616483" indent="0">
              <a:buNone/>
              <a:defRPr/>
            </a:lvl2pPr>
            <a:lvl3pPr marL="1232966" indent="0">
              <a:buNone/>
              <a:defRPr/>
            </a:lvl3pPr>
            <a:lvl4pPr marL="1849449" indent="0">
              <a:buNone/>
              <a:defRPr/>
            </a:lvl4pPr>
            <a:lvl5pPr marL="2465931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1301834" y="6040008"/>
            <a:ext cx="10657600" cy="708039"/>
          </a:xfrm>
        </p:spPr>
        <p:txBody>
          <a:bodyPr anchor="b">
            <a:noAutofit/>
          </a:bodyPr>
          <a:lstStyle>
            <a:lvl1pPr marL="0" indent="0">
              <a:buNone/>
              <a:defRPr sz="1348" b="0" baseline="0">
                <a:solidFill>
                  <a:srgbClr val="FFFFFF"/>
                </a:solidFill>
              </a:defRPr>
            </a:lvl1pPr>
            <a:lvl2pPr marL="616483" indent="0">
              <a:buNone/>
              <a:defRPr/>
            </a:lvl2pPr>
            <a:lvl3pPr marL="1232966" indent="0">
              <a:buNone/>
              <a:defRPr/>
            </a:lvl3pPr>
            <a:lvl4pPr marL="1849449" indent="0">
              <a:buNone/>
              <a:defRPr/>
            </a:lvl4pPr>
            <a:lvl5pPr marL="2465931" indent="0">
              <a:buNone/>
              <a:defRPr/>
            </a:lvl5pPr>
          </a:lstStyle>
          <a:p>
            <a:pPr lvl="0"/>
            <a:r>
              <a:rPr lang="en-US" dirty="0"/>
              <a:t># | Directorate, Division, Section or Group Name, Presented by, Job Title, Date, etc.</a:t>
            </a:r>
          </a:p>
        </p:txBody>
      </p:sp>
      <p:pic>
        <p:nvPicPr>
          <p:cNvPr id="9" name="Picture 8" descr="JPL_RedWhite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46" y="1214718"/>
            <a:ext cx="2846834" cy="166065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>
          <a:xfrm>
            <a:off x="1301833" y="6830683"/>
            <a:ext cx="10657600" cy="390595"/>
          </a:xfrm>
        </p:spPr>
        <p:txBody>
          <a:bodyPr/>
          <a:lstStyle/>
          <a:p>
            <a:pPr algn="l"/>
            <a:r>
              <a:rPr lang="en-US" dirty="0"/>
              <a:t>For required markings, please visit https://mh.jpl.nasa.gov</a:t>
            </a:r>
          </a:p>
        </p:txBody>
      </p:sp>
    </p:spTree>
    <p:extLst>
      <p:ext uri="{BB962C8B-B14F-4D97-AF65-F5344CB8AC3E}">
        <p14:creationId xmlns:p14="http://schemas.microsoft.com/office/powerpoint/2010/main" val="680955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8089295" y="722489"/>
            <a:ext cx="4760686" cy="1175312"/>
          </a:xfrm>
        </p:spPr>
        <p:txBody>
          <a:bodyPr anchor="b">
            <a:noAutofit/>
          </a:bodyPr>
          <a:lstStyle>
            <a:lvl1pPr marL="0" indent="0" algn="ctr">
              <a:buNone/>
              <a:defRPr sz="1888">
                <a:solidFill>
                  <a:schemeClr val="accent1"/>
                </a:solidFill>
                <a:latin typeface="+mj-lt"/>
              </a:defRPr>
            </a:lvl1pPr>
            <a:lvl2pPr marL="616483" indent="0" algn="ctr">
              <a:buNone/>
              <a:defRPr sz="1888">
                <a:solidFill>
                  <a:schemeClr val="accent1"/>
                </a:solidFill>
              </a:defRPr>
            </a:lvl2pPr>
            <a:lvl3pPr marL="1232966" indent="0" algn="ctr">
              <a:buNone/>
              <a:defRPr sz="1888">
                <a:solidFill>
                  <a:schemeClr val="accent1"/>
                </a:solidFill>
              </a:defRPr>
            </a:lvl3pPr>
            <a:lvl4pPr marL="1849449" indent="0" algn="ctr">
              <a:buNone/>
              <a:defRPr sz="1888">
                <a:solidFill>
                  <a:schemeClr val="accent1"/>
                </a:solidFill>
              </a:defRPr>
            </a:lvl4pPr>
            <a:lvl5pPr marL="2465931" indent="0" algn="ctr">
              <a:buNone/>
              <a:defRPr sz="188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8089295" y="1926701"/>
            <a:ext cx="4760686" cy="1035504"/>
          </a:xfrm>
        </p:spPr>
        <p:txBody>
          <a:bodyPr anchor="t">
            <a:noAutofit/>
          </a:bodyPr>
          <a:lstStyle>
            <a:lvl1pPr marL="0" indent="0" algn="ctr">
              <a:buNone/>
              <a:defRPr sz="2967" b="1" baseline="0">
                <a:solidFill>
                  <a:srgbClr val="FFFFFF"/>
                </a:solidFill>
                <a:latin typeface="+mj-lt"/>
              </a:defRPr>
            </a:lvl1pPr>
            <a:lvl2pPr marL="616483" indent="0" algn="ctr">
              <a:buNone/>
              <a:defRPr sz="1888">
                <a:solidFill>
                  <a:schemeClr val="accent1"/>
                </a:solidFill>
              </a:defRPr>
            </a:lvl2pPr>
            <a:lvl3pPr marL="1232966" indent="0" algn="ctr">
              <a:buNone/>
              <a:defRPr sz="1888">
                <a:solidFill>
                  <a:schemeClr val="accent1"/>
                </a:solidFill>
              </a:defRPr>
            </a:lvl3pPr>
            <a:lvl4pPr marL="1849449" indent="0" algn="ctr">
              <a:buNone/>
              <a:defRPr sz="1888">
                <a:solidFill>
                  <a:schemeClr val="accent1"/>
                </a:solidFill>
              </a:defRPr>
            </a:lvl4pPr>
            <a:lvl5pPr marL="2465931" indent="0" algn="ctr">
              <a:buNone/>
              <a:defRPr sz="188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88676" cy="7315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88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089295" y="3077803"/>
            <a:ext cx="4760686" cy="1184882"/>
          </a:xfrm>
        </p:spPr>
        <p:txBody>
          <a:bodyPr anchor="t">
            <a:noAutofit/>
          </a:bodyPr>
          <a:lstStyle>
            <a:lvl1pPr marL="0" indent="0" algn="ctr">
              <a:buNone/>
              <a:defRPr sz="1348" baseline="0">
                <a:solidFill>
                  <a:srgbClr val="FFFFFF"/>
                </a:solidFill>
                <a:latin typeface="+mj-lt"/>
              </a:defRPr>
            </a:lvl1pPr>
            <a:lvl2pPr marL="616483" indent="0" algn="ctr">
              <a:buNone/>
              <a:defRPr sz="1888">
                <a:solidFill>
                  <a:schemeClr val="accent1"/>
                </a:solidFill>
              </a:defRPr>
            </a:lvl2pPr>
            <a:lvl3pPr marL="1232966" indent="0" algn="ctr">
              <a:buNone/>
              <a:defRPr sz="1888">
                <a:solidFill>
                  <a:schemeClr val="accent1"/>
                </a:solidFill>
              </a:defRPr>
            </a:lvl3pPr>
            <a:lvl4pPr marL="1849449" indent="0" algn="ctr">
              <a:buNone/>
              <a:defRPr sz="1888">
                <a:solidFill>
                  <a:schemeClr val="accent1"/>
                </a:solidFill>
              </a:defRPr>
            </a:lvl4pPr>
            <a:lvl5pPr marL="2465931" indent="0" algn="ctr">
              <a:buNone/>
              <a:defRPr sz="188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 | Directorate, Division, Section or Group Name</a:t>
            </a:r>
            <a:br>
              <a:rPr lang="en-US" dirty="0"/>
            </a:br>
            <a:r>
              <a:rPr lang="en-US" dirty="0"/>
              <a:t>Presented by, Job Title, Date, etc.</a:t>
            </a:r>
          </a:p>
        </p:txBody>
      </p:sp>
      <p:pic>
        <p:nvPicPr>
          <p:cNvPr id="9" name="Picture 8" descr="JPL_RedWhite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94" y="5101331"/>
            <a:ext cx="2846834" cy="166065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8089294" y="6830683"/>
            <a:ext cx="4760686" cy="390595"/>
          </a:xfrm>
        </p:spPr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</p:spTree>
    <p:extLst>
      <p:ext uri="{BB962C8B-B14F-4D97-AF65-F5344CB8AC3E}">
        <p14:creationId xmlns:p14="http://schemas.microsoft.com/office/powerpoint/2010/main" val="3642703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3004800" cy="4860449"/>
          </a:xfrm>
        </p:spPr>
        <p:txBody>
          <a:bodyPr anchor="ctr">
            <a:noAutofit/>
          </a:bodyPr>
          <a:lstStyle>
            <a:lvl1pPr marL="0" marR="0" indent="0" algn="ctr" defTabSz="61648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888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525082" y="5366344"/>
            <a:ext cx="9249928" cy="611816"/>
          </a:xfrm>
        </p:spPr>
        <p:txBody>
          <a:bodyPr>
            <a:noAutofit/>
          </a:bodyPr>
          <a:lstStyle>
            <a:lvl1pPr marL="0" indent="0">
              <a:buNone/>
              <a:defRPr sz="2967" b="1">
                <a:latin typeface="+mj-lt"/>
              </a:defRPr>
            </a:lvl1pPr>
            <a:lvl2pPr marL="616483" indent="0">
              <a:buNone/>
              <a:defRPr sz="2967" b="1">
                <a:latin typeface="+mj-lt"/>
              </a:defRPr>
            </a:lvl2pPr>
            <a:lvl3pPr marL="1232966" indent="0">
              <a:buNone/>
              <a:defRPr sz="2967" b="1">
                <a:latin typeface="+mj-lt"/>
              </a:defRPr>
            </a:lvl3pPr>
            <a:lvl4pPr marL="1849449" indent="0">
              <a:buNone/>
              <a:defRPr sz="2967" b="1">
                <a:latin typeface="+mj-lt"/>
              </a:defRPr>
            </a:lvl4pPr>
            <a:lvl5pPr marL="2465931" indent="0">
              <a:buNone/>
              <a:defRPr sz="2967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525081" y="6371152"/>
            <a:ext cx="9249929" cy="505742"/>
          </a:xfrm>
        </p:spPr>
        <p:txBody>
          <a:bodyPr anchor="b">
            <a:noAutofit/>
          </a:bodyPr>
          <a:lstStyle>
            <a:lvl1pPr marL="0" indent="0">
              <a:buNone/>
              <a:defRPr sz="1348" baseline="0"/>
            </a:lvl1pPr>
            <a:lvl2pPr marL="616483" indent="0">
              <a:buNone/>
              <a:defRPr sz="1348"/>
            </a:lvl2pPr>
            <a:lvl3pPr marL="1232966" indent="0">
              <a:buNone/>
              <a:defRPr sz="1348"/>
            </a:lvl3pPr>
            <a:lvl4pPr marL="1849449" indent="0">
              <a:buNone/>
              <a:defRPr sz="1348"/>
            </a:lvl4pPr>
            <a:lvl5pPr marL="2465931" indent="0">
              <a:buNone/>
              <a:defRPr sz="1348"/>
            </a:lvl5pPr>
          </a:lstStyle>
          <a:p>
            <a:pPr lvl="0"/>
            <a:r>
              <a:rPr lang="en-US" dirty="0"/>
              <a:t># | Directorate, Division, Section or Group Name, 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525080" y="4960962"/>
            <a:ext cx="9249929" cy="405383"/>
          </a:xfrm>
        </p:spPr>
        <p:txBody>
          <a:bodyPr>
            <a:noAutofit/>
          </a:bodyPr>
          <a:lstStyle>
            <a:lvl1pPr marL="0" indent="0">
              <a:buNone/>
              <a:defRPr sz="1888">
                <a:solidFill>
                  <a:schemeClr val="accent1"/>
                </a:solidFill>
              </a:defRPr>
            </a:lvl1pPr>
            <a:lvl2pPr marL="616483" indent="0">
              <a:buNone/>
              <a:defRPr sz="1888">
                <a:solidFill>
                  <a:schemeClr val="accent1"/>
                </a:solidFill>
              </a:defRPr>
            </a:lvl2pPr>
            <a:lvl3pPr marL="1232966" indent="0">
              <a:buNone/>
              <a:defRPr sz="1888">
                <a:solidFill>
                  <a:schemeClr val="accent1"/>
                </a:solidFill>
              </a:defRPr>
            </a:lvl3pPr>
            <a:lvl4pPr marL="1849449" indent="0">
              <a:buNone/>
              <a:defRPr sz="1888">
                <a:solidFill>
                  <a:schemeClr val="accent1"/>
                </a:solidFill>
              </a:defRPr>
            </a:lvl4pPr>
            <a:lvl5pPr marL="2465931" indent="0">
              <a:buNone/>
              <a:defRPr sz="188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10" name="Picture 9" descr="JPL_RedWhite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09" y="5410778"/>
            <a:ext cx="2846834" cy="166065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525081" y="6830683"/>
            <a:ext cx="9249929" cy="390595"/>
          </a:xfrm>
        </p:spPr>
        <p:txBody>
          <a:bodyPr/>
          <a:lstStyle/>
          <a:p>
            <a:pPr algn="l"/>
            <a:r>
              <a:rPr lang="en-US" dirty="0"/>
              <a:t>For required markings, please visit https://mh.jpl.nasa.gov</a:t>
            </a:r>
          </a:p>
        </p:txBody>
      </p:sp>
    </p:spTree>
    <p:extLst>
      <p:ext uri="{BB962C8B-B14F-4D97-AF65-F5344CB8AC3E}">
        <p14:creationId xmlns:p14="http://schemas.microsoft.com/office/powerpoint/2010/main" val="1120292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2008519" y="2278552"/>
            <a:ext cx="8987762" cy="38675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CF471C7-7601-48F8-A742-126EE9235358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0B30D21-BC64-4371-8E9E-16524E6A60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32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388F598-4FF7-426A-80D9-0474070B5DA2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96425C3-5E0D-4894-ABBA-0CFB61674F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7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008519" y="2278552"/>
            <a:ext cx="8987762" cy="38675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345340D-06AB-4ABF-9F06-F17FE1434BA9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75AF0C0-F38F-4D39-941C-CD9692D0AF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658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61244" y="1076877"/>
            <a:ext cx="12108914" cy="498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96" baseline="0">
                <a:solidFill>
                  <a:srgbClr val="FFFFFF"/>
                </a:solidFill>
              </a:defRPr>
            </a:lvl1pPr>
            <a:lvl2pPr marL="616483" indent="0">
              <a:buFontTx/>
              <a:buNone/>
              <a:defRPr sz="2696"/>
            </a:lvl2pPr>
            <a:lvl3pPr marL="1232966" indent="0">
              <a:buFontTx/>
              <a:buNone/>
              <a:defRPr sz="2696"/>
            </a:lvl3pPr>
            <a:lvl4pPr marL="1849449" indent="0">
              <a:buFontTx/>
              <a:buNone/>
              <a:defRPr sz="2696"/>
            </a:lvl4pPr>
            <a:lvl5pPr marL="2465931" indent="0">
              <a:buFontTx/>
              <a:buNone/>
              <a:defRPr sz="2696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973C1B4-F41A-4A86-9D8E-A8CBB98B2867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352176-D5E3-4E56-B048-3D63A1FFBD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7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61244" y="1076877"/>
            <a:ext cx="12108914" cy="498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96" baseline="0">
                <a:solidFill>
                  <a:srgbClr val="FFFFFF"/>
                </a:solidFill>
              </a:defRPr>
            </a:lvl1pPr>
            <a:lvl2pPr marL="616483" indent="0">
              <a:buFontTx/>
              <a:buNone/>
              <a:defRPr sz="2696"/>
            </a:lvl2pPr>
            <a:lvl3pPr marL="1232966" indent="0">
              <a:buFontTx/>
              <a:buNone/>
              <a:defRPr sz="2696"/>
            </a:lvl3pPr>
            <a:lvl4pPr marL="1849449" indent="0">
              <a:buFontTx/>
              <a:buNone/>
              <a:defRPr sz="2696"/>
            </a:lvl4pPr>
            <a:lvl5pPr marL="2465931" indent="0">
              <a:buFontTx/>
              <a:buNone/>
              <a:defRPr sz="2696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008519" y="2278552"/>
            <a:ext cx="8987762" cy="38675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60C37AC-9219-4FD2-BE1E-0EE7BEC2D4E0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9C8054A-94CA-4B42-B0C1-F7448D4617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8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PL_RedBlack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09" y="5410779"/>
            <a:ext cx="2846834" cy="1660651"/>
          </a:xfrm>
          <a:prstGeom prst="rect">
            <a:avLst/>
          </a:prstGeom>
        </p:spPr>
      </p:pic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3004800" cy="4860449"/>
          </a:xfrm>
        </p:spPr>
        <p:txBody>
          <a:bodyPr anchor="ctr">
            <a:noAutofit/>
          </a:bodyPr>
          <a:lstStyle>
            <a:lvl1pPr marL="0" marR="0" indent="0" algn="ctr" defTabSz="61648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888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525082" y="5366344"/>
            <a:ext cx="9249928" cy="611816"/>
          </a:xfrm>
        </p:spPr>
        <p:txBody>
          <a:bodyPr>
            <a:noAutofit/>
          </a:bodyPr>
          <a:lstStyle>
            <a:lvl1pPr marL="0" indent="0">
              <a:buNone/>
              <a:defRPr sz="2967" b="1">
                <a:latin typeface="+mj-lt"/>
              </a:defRPr>
            </a:lvl1pPr>
            <a:lvl2pPr marL="616483" indent="0">
              <a:buNone/>
              <a:defRPr sz="2967" b="1">
                <a:latin typeface="+mj-lt"/>
              </a:defRPr>
            </a:lvl2pPr>
            <a:lvl3pPr marL="1232966" indent="0">
              <a:buNone/>
              <a:defRPr sz="2967" b="1">
                <a:latin typeface="+mj-lt"/>
              </a:defRPr>
            </a:lvl3pPr>
            <a:lvl4pPr marL="1849449" indent="0">
              <a:buNone/>
              <a:defRPr sz="2967" b="1">
                <a:latin typeface="+mj-lt"/>
              </a:defRPr>
            </a:lvl4pPr>
            <a:lvl5pPr marL="2465931" indent="0">
              <a:buNone/>
              <a:defRPr sz="2967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525081" y="6371152"/>
            <a:ext cx="9249929" cy="505742"/>
          </a:xfrm>
        </p:spPr>
        <p:txBody>
          <a:bodyPr anchor="b">
            <a:noAutofit/>
          </a:bodyPr>
          <a:lstStyle>
            <a:lvl1pPr marL="0" indent="0">
              <a:buNone/>
              <a:defRPr sz="1348" baseline="0"/>
            </a:lvl1pPr>
            <a:lvl2pPr marL="616483" indent="0">
              <a:buNone/>
              <a:defRPr sz="1348"/>
            </a:lvl2pPr>
            <a:lvl3pPr marL="1232966" indent="0">
              <a:buNone/>
              <a:defRPr sz="1348"/>
            </a:lvl3pPr>
            <a:lvl4pPr marL="1849449" indent="0">
              <a:buNone/>
              <a:defRPr sz="1348"/>
            </a:lvl4pPr>
            <a:lvl5pPr marL="2465931" indent="0">
              <a:buNone/>
              <a:defRPr sz="1348"/>
            </a:lvl5pPr>
          </a:lstStyle>
          <a:p>
            <a:pPr lvl="0"/>
            <a:r>
              <a:rPr lang="en-US" dirty="0"/>
              <a:t># | Directorate, Division, Section or Group Name, 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525080" y="4960962"/>
            <a:ext cx="9249929" cy="405383"/>
          </a:xfrm>
        </p:spPr>
        <p:txBody>
          <a:bodyPr>
            <a:noAutofit/>
          </a:bodyPr>
          <a:lstStyle>
            <a:lvl1pPr marL="0" indent="0">
              <a:buNone/>
              <a:defRPr sz="1888">
                <a:solidFill>
                  <a:schemeClr val="accent1"/>
                </a:solidFill>
              </a:defRPr>
            </a:lvl1pPr>
            <a:lvl2pPr marL="616483" indent="0">
              <a:buNone/>
              <a:defRPr sz="1888">
                <a:solidFill>
                  <a:schemeClr val="accent1"/>
                </a:solidFill>
              </a:defRPr>
            </a:lvl2pPr>
            <a:lvl3pPr marL="1232966" indent="0">
              <a:buNone/>
              <a:defRPr sz="1888">
                <a:solidFill>
                  <a:schemeClr val="accent1"/>
                </a:solidFill>
              </a:defRPr>
            </a:lvl3pPr>
            <a:lvl4pPr marL="1849449" indent="0">
              <a:buNone/>
              <a:defRPr sz="1888">
                <a:solidFill>
                  <a:schemeClr val="accent1"/>
                </a:solidFill>
              </a:defRPr>
            </a:lvl4pPr>
            <a:lvl5pPr marL="2465931" indent="0">
              <a:buNone/>
              <a:defRPr sz="188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525081" y="6830683"/>
            <a:ext cx="9249929" cy="390595"/>
          </a:xfrm>
        </p:spPr>
        <p:txBody>
          <a:bodyPr/>
          <a:lstStyle/>
          <a:p>
            <a:pPr algn="l"/>
            <a:r>
              <a:rPr lang="en-US" dirty="0"/>
              <a:t>For required markings, please visit https://mh.jpl.nasa.gov</a:t>
            </a:r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61244" y="1076877"/>
            <a:ext cx="12108914" cy="498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96" baseline="0">
                <a:solidFill>
                  <a:srgbClr val="FFFFFF"/>
                </a:solidFill>
              </a:defRPr>
            </a:lvl1pPr>
            <a:lvl2pPr marL="616483" indent="0">
              <a:buFontTx/>
              <a:buNone/>
              <a:defRPr sz="2696"/>
            </a:lvl2pPr>
            <a:lvl3pPr marL="1232966" indent="0">
              <a:buFontTx/>
              <a:buNone/>
              <a:defRPr sz="2696"/>
            </a:lvl3pPr>
            <a:lvl4pPr marL="1849449" indent="0">
              <a:buFontTx/>
              <a:buNone/>
              <a:defRPr sz="2696"/>
            </a:lvl4pPr>
            <a:lvl5pPr marL="2465931" indent="0">
              <a:buFontTx/>
              <a:buNone/>
              <a:defRPr sz="2696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361244" y="2273584"/>
            <a:ext cx="5996658" cy="38675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6649122" y="2273583"/>
            <a:ext cx="5996658" cy="38675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556A2332-42E0-455B-BBDE-B712D3AC3018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69D3BD9-0E77-4586-BD51-5BD57309A4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199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61244" y="1076877"/>
            <a:ext cx="12108914" cy="498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96" baseline="0">
                <a:solidFill>
                  <a:srgbClr val="FFFFFF"/>
                </a:solidFill>
              </a:defRPr>
            </a:lvl1pPr>
            <a:lvl2pPr marL="616483" indent="0">
              <a:buFontTx/>
              <a:buNone/>
              <a:defRPr sz="2696"/>
            </a:lvl2pPr>
            <a:lvl3pPr marL="1232966" indent="0">
              <a:buFontTx/>
              <a:buNone/>
              <a:defRPr sz="2696"/>
            </a:lvl3pPr>
            <a:lvl4pPr marL="1849449" indent="0">
              <a:buFontTx/>
              <a:buNone/>
              <a:defRPr sz="2696"/>
            </a:lvl4pPr>
            <a:lvl5pPr marL="2465931" indent="0">
              <a:buFontTx/>
              <a:buNone/>
              <a:defRPr sz="2696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361244" y="3039420"/>
            <a:ext cx="5996658" cy="33907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6649122" y="3039420"/>
            <a:ext cx="5996658" cy="33907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61244" y="2129536"/>
            <a:ext cx="5996658" cy="909884"/>
          </a:xfrm>
        </p:spPr>
        <p:txBody>
          <a:bodyPr anchor="b">
            <a:noAutofit/>
          </a:bodyPr>
          <a:lstStyle>
            <a:lvl1pPr marL="0" indent="0">
              <a:buNone/>
              <a:defRPr sz="2696" b="1"/>
            </a:lvl1pPr>
            <a:lvl2pPr marL="616483" indent="0">
              <a:buNone/>
              <a:defRPr sz="2696" b="1"/>
            </a:lvl2pPr>
            <a:lvl3pPr marL="1232966" indent="0">
              <a:buNone/>
              <a:defRPr sz="2427" b="1"/>
            </a:lvl3pPr>
            <a:lvl4pPr marL="1849449" indent="0">
              <a:buNone/>
              <a:defRPr sz="2158" b="1"/>
            </a:lvl4pPr>
            <a:lvl5pPr marL="2465931" indent="0">
              <a:buNone/>
              <a:defRPr sz="2158" b="1"/>
            </a:lvl5pPr>
            <a:lvl6pPr marL="3082414" indent="0">
              <a:buNone/>
              <a:defRPr sz="2158" b="1"/>
            </a:lvl6pPr>
            <a:lvl7pPr marL="3698897" indent="0">
              <a:buNone/>
              <a:defRPr sz="2158" b="1"/>
            </a:lvl7pPr>
            <a:lvl8pPr marL="4315380" indent="0">
              <a:buNone/>
              <a:defRPr sz="2158" b="1"/>
            </a:lvl8pPr>
            <a:lvl9pPr marL="4931864" indent="0">
              <a:buNone/>
              <a:defRPr sz="215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49122" y="2129536"/>
            <a:ext cx="5996658" cy="909884"/>
          </a:xfrm>
        </p:spPr>
        <p:txBody>
          <a:bodyPr anchor="b">
            <a:noAutofit/>
          </a:bodyPr>
          <a:lstStyle>
            <a:lvl1pPr marL="0" indent="0">
              <a:buNone/>
              <a:defRPr sz="2696" b="1"/>
            </a:lvl1pPr>
            <a:lvl2pPr marL="616483" indent="0">
              <a:buNone/>
              <a:defRPr sz="2696" b="1"/>
            </a:lvl2pPr>
            <a:lvl3pPr marL="1232966" indent="0">
              <a:buNone/>
              <a:defRPr sz="2427" b="1"/>
            </a:lvl3pPr>
            <a:lvl4pPr marL="1849449" indent="0">
              <a:buNone/>
              <a:defRPr sz="2158" b="1"/>
            </a:lvl4pPr>
            <a:lvl5pPr marL="2465931" indent="0">
              <a:buNone/>
              <a:defRPr sz="2158" b="1"/>
            </a:lvl5pPr>
            <a:lvl6pPr marL="3082414" indent="0">
              <a:buNone/>
              <a:defRPr sz="2158" b="1"/>
            </a:lvl6pPr>
            <a:lvl7pPr marL="3698897" indent="0">
              <a:buNone/>
              <a:defRPr sz="2158" b="1"/>
            </a:lvl7pPr>
            <a:lvl8pPr marL="4315380" indent="0">
              <a:buNone/>
              <a:defRPr sz="2158" b="1"/>
            </a:lvl8pPr>
            <a:lvl9pPr marL="4931864" indent="0">
              <a:buNone/>
              <a:defRPr sz="21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F26AA327-ADE3-4BE8-B927-C700A48BC4B6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289F3F2-5ECF-4DEB-B03B-964715D0EE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14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61244" y="1076877"/>
            <a:ext cx="12108914" cy="498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96" baseline="0">
                <a:solidFill>
                  <a:srgbClr val="FFFFFF"/>
                </a:solidFill>
              </a:defRPr>
            </a:lvl1pPr>
            <a:lvl2pPr marL="616483" indent="0">
              <a:buFontTx/>
              <a:buNone/>
              <a:defRPr sz="2696"/>
            </a:lvl2pPr>
            <a:lvl3pPr marL="1232966" indent="0">
              <a:buFontTx/>
              <a:buNone/>
              <a:defRPr sz="2696"/>
            </a:lvl3pPr>
            <a:lvl4pPr marL="1849449" indent="0">
              <a:buFontTx/>
              <a:buNone/>
              <a:defRPr sz="2696"/>
            </a:lvl4pPr>
            <a:lvl5pPr marL="2465931" indent="0">
              <a:buFontTx/>
              <a:buNone/>
              <a:defRPr sz="2696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361244" y="3039420"/>
            <a:ext cx="4567486" cy="3390730"/>
          </a:xfrm>
        </p:spPr>
        <p:txBody>
          <a:bodyPr/>
          <a:lstStyle>
            <a:lvl1pPr marL="0" indent="0">
              <a:buNone/>
              <a:defRPr sz="1888"/>
            </a:lvl1pPr>
            <a:lvl2pPr marL="616483" indent="0">
              <a:buNone/>
              <a:defRPr/>
            </a:lvl2pPr>
            <a:lvl3pPr marL="1232966" indent="0">
              <a:buNone/>
              <a:defRPr/>
            </a:lvl3pPr>
            <a:lvl4pPr marL="1849449" indent="0">
              <a:buNone/>
              <a:defRPr/>
            </a:lvl4pPr>
            <a:lvl5pPr marL="246593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61244" y="2129536"/>
            <a:ext cx="4567486" cy="909884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2158" b="1"/>
            </a:lvl1pPr>
            <a:lvl2pPr marL="616483" indent="0">
              <a:buNone/>
              <a:defRPr sz="2696" b="1"/>
            </a:lvl2pPr>
            <a:lvl3pPr marL="1232966" indent="0">
              <a:buNone/>
              <a:defRPr sz="2427" b="1"/>
            </a:lvl3pPr>
            <a:lvl4pPr marL="1849449" indent="0">
              <a:buNone/>
              <a:defRPr sz="2158" b="1"/>
            </a:lvl4pPr>
            <a:lvl5pPr marL="2465931" indent="0">
              <a:buNone/>
              <a:defRPr sz="2158" b="1"/>
            </a:lvl5pPr>
            <a:lvl6pPr marL="3082414" indent="0">
              <a:buNone/>
              <a:defRPr sz="2158" b="1"/>
            </a:lvl6pPr>
            <a:lvl7pPr marL="3698897" indent="0">
              <a:buNone/>
              <a:defRPr sz="2158" b="1"/>
            </a:lvl7pPr>
            <a:lvl8pPr marL="4315380" indent="0">
              <a:buNone/>
              <a:defRPr sz="2158" b="1"/>
            </a:lvl8pPr>
            <a:lvl9pPr marL="4931864" indent="0">
              <a:buNone/>
              <a:defRPr sz="2158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5175245" y="2129535"/>
            <a:ext cx="7294913" cy="4300614"/>
          </a:xfrm>
        </p:spPr>
        <p:txBody>
          <a:bodyPr/>
          <a:lstStyle>
            <a:lvl1pPr>
              <a:defRPr sz="3775"/>
            </a:lvl1pPr>
            <a:lvl2pPr>
              <a:defRPr sz="3236"/>
            </a:lvl2pPr>
            <a:lvl3pPr>
              <a:defRPr sz="2696"/>
            </a:lvl3pPr>
            <a:lvl4pPr>
              <a:defRPr sz="2427"/>
            </a:lvl4pPr>
            <a:lvl5pPr>
              <a:defRPr sz="215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C248206D-CD18-4B40-BD00-E78B50540ABC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3A8BF44-2650-4681-B95C-C5AACD2EA3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24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61244" y="1076877"/>
            <a:ext cx="12108914" cy="498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96" baseline="0">
                <a:solidFill>
                  <a:srgbClr val="FFFFFF"/>
                </a:solidFill>
              </a:defRPr>
            </a:lvl1pPr>
            <a:lvl2pPr marL="616483" indent="0">
              <a:buFontTx/>
              <a:buNone/>
              <a:defRPr sz="2696"/>
            </a:lvl2pPr>
            <a:lvl3pPr marL="1232966" indent="0">
              <a:buFontTx/>
              <a:buNone/>
              <a:defRPr sz="2696"/>
            </a:lvl3pPr>
            <a:lvl4pPr marL="1849449" indent="0">
              <a:buFontTx/>
              <a:buNone/>
              <a:defRPr sz="2696"/>
            </a:lvl4pPr>
            <a:lvl5pPr marL="2465931" indent="0">
              <a:buFontTx/>
              <a:buNone/>
              <a:defRPr sz="2696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361245" y="2129537"/>
            <a:ext cx="7294913" cy="4300614"/>
          </a:xfrm>
        </p:spPr>
        <p:txBody>
          <a:bodyPr/>
          <a:lstStyle>
            <a:lvl1pPr marL="0" indent="0">
              <a:buNone/>
              <a:defRPr sz="4315"/>
            </a:lvl1pPr>
            <a:lvl2pPr marL="616483" indent="0">
              <a:buNone/>
              <a:defRPr sz="3775"/>
            </a:lvl2pPr>
            <a:lvl3pPr marL="1232966" indent="0">
              <a:buNone/>
              <a:defRPr sz="3236"/>
            </a:lvl3pPr>
            <a:lvl4pPr marL="1849449" indent="0">
              <a:buNone/>
              <a:defRPr sz="2696"/>
            </a:lvl4pPr>
            <a:lvl5pPr marL="2465931" indent="0">
              <a:buNone/>
              <a:defRPr sz="2696"/>
            </a:lvl5pPr>
            <a:lvl6pPr marL="3082414" indent="0">
              <a:buNone/>
              <a:defRPr sz="2696"/>
            </a:lvl6pPr>
            <a:lvl7pPr marL="3698897" indent="0">
              <a:buNone/>
              <a:defRPr sz="2696"/>
            </a:lvl7pPr>
            <a:lvl8pPr marL="4315380" indent="0">
              <a:buNone/>
              <a:defRPr sz="2696"/>
            </a:lvl8pPr>
            <a:lvl9pPr marL="4931864" indent="0">
              <a:buNone/>
              <a:defRPr sz="2696"/>
            </a:lvl9pPr>
          </a:lstStyle>
          <a:p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7902673" y="3039420"/>
            <a:ext cx="4567486" cy="3390730"/>
          </a:xfrm>
        </p:spPr>
        <p:txBody>
          <a:bodyPr/>
          <a:lstStyle>
            <a:lvl1pPr marL="0" indent="0">
              <a:buNone/>
              <a:defRPr sz="1888"/>
            </a:lvl1pPr>
            <a:lvl2pPr marL="616483" indent="0">
              <a:buNone/>
              <a:defRPr/>
            </a:lvl2pPr>
            <a:lvl3pPr marL="1232966" indent="0">
              <a:buNone/>
              <a:defRPr/>
            </a:lvl3pPr>
            <a:lvl4pPr marL="1849449" indent="0">
              <a:buNone/>
              <a:defRPr/>
            </a:lvl4pPr>
            <a:lvl5pPr marL="246593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902673" y="2129536"/>
            <a:ext cx="4567486" cy="909884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2158" b="1"/>
            </a:lvl1pPr>
            <a:lvl2pPr marL="616483" indent="0">
              <a:buNone/>
              <a:defRPr sz="2696" b="1"/>
            </a:lvl2pPr>
            <a:lvl3pPr marL="1232966" indent="0">
              <a:buNone/>
              <a:defRPr sz="2427" b="1"/>
            </a:lvl3pPr>
            <a:lvl4pPr marL="1849449" indent="0">
              <a:buNone/>
              <a:defRPr sz="2158" b="1"/>
            </a:lvl4pPr>
            <a:lvl5pPr marL="2465931" indent="0">
              <a:buNone/>
              <a:defRPr sz="2158" b="1"/>
            </a:lvl5pPr>
            <a:lvl6pPr marL="3082414" indent="0">
              <a:buNone/>
              <a:defRPr sz="2158" b="1"/>
            </a:lvl6pPr>
            <a:lvl7pPr marL="3698897" indent="0">
              <a:buNone/>
              <a:defRPr sz="2158" b="1"/>
            </a:lvl7pPr>
            <a:lvl8pPr marL="4315380" indent="0">
              <a:buNone/>
              <a:defRPr sz="2158" b="1"/>
            </a:lvl8pPr>
            <a:lvl9pPr marL="4931864" indent="0">
              <a:buNone/>
              <a:defRPr sz="2158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4538D4F-03E0-4428-87B6-2BB82FA7285C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471492A-28D2-43A8-B059-9EA4FD1DCF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112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White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651404"/>
            <a:ext cx="13004800" cy="5060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3573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61244" y="1076877"/>
            <a:ext cx="12108914" cy="498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96" baseline="0">
                <a:solidFill>
                  <a:srgbClr val="FFFFFF"/>
                </a:solidFill>
              </a:defRPr>
            </a:lvl1pPr>
            <a:lvl2pPr marL="616483" indent="0">
              <a:buFontTx/>
              <a:buNone/>
              <a:defRPr sz="2696"/>
            </a:lvl2pPr>
            <a:lvl3pPr marL="1232966" indent="0">
              <a:buFontTx/>
              <a:buNone/>
              <a:defRPr sz="2696"/>
            </a:lvl3pPr>
            <a:lvl4pPr marL="1849449" indent="0">
              <a:buFontTx/>
              <a:buNone/>
              <a:defRPr sz="2696"/>
            </a:lvl4pPr>
            <a:lvl5pPr marL="2465931" indent="0">
              <a:buFontTx/>
              <a:buNone/>
              <a:defRPr sz="2696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68B7F22-B718-4716-941F-114AFA577F14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19B4F64-8927-4E17-AF94-127C5CA779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3406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Dar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651404"/>
            <a:ext cx="13004800" cy="506096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3573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61244" y="1076877"/>
            <a:ext cx="12108914" cy="498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96" baseline="0">
                <a:solidFill>
                  <a:srgbClr val="FFFFFF"/>
                </a:solidFill>
              </a:defRPr>
            </a:lvl1pPr>
            <a:lvl2pPr marL="616483" indent="0">
              <a:buFontTx/>
              <a:buNone/>
              <a:defRPr sz="2696"/>
            </a:lvl2pPr>
            <a:lvl3pPr marL="1232966" indent="0">
              <a:buFontTx/>
              <a:buNone/>
              <a:defRPr sz="2696"/>
            </a:lvl3pPr>
            <a:lvl4pPr marL="1849449" indent="0">
              <a:buFontTx/>
              <a:buNone/>
              <a:defRPr sz="2696"/>
            </a:lvl4pPr>
            <a:lvl5pPr marL="2465931" indent="0">
              <a:buFontTx/>
              <a:buNone/>
              <a:defRPr sz="2696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CA13B33-B67F-403C-BD00-439E01CB629E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B7D1B14-14AF-44DE-A346-B4716B6D68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053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CC36-4728-4940-9899-9490F5E45BA1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25B7-DF0A-4BF6-853D-205AC1EBE9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782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64690" y="2615862"/>
            <a:ext cx="11704320" cy="2080316"/>
          </a:xfrm>
        </p:spPr>
        <p:txBody>
          <a:bodyPr anchor="ctr">
            <a:noAutofit/>
          </a:bodyPr>
          <a:lstStyle>
            <a:lvl1pPr marL="0" indent="0" algn="ctr">
              <a:buNone/>
              <a:defRPr sz="4854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031CB04-6FA8-47A7-B56C-2AD8D41411A0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867665A-55FD-4B6D-9DC8-21DD987A67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828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 Gray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64690" y="2615862"/>
            <a:ext cx="11704320" cy="2080316"/>
          </a:xfrm>
        </p:spPr>
        <p:txBody>
          <a:bodyPr anchor="ctr">
            <a:noAutofit/>
          </a:bodyPr>
          <a:lstStyle>
            <a:lvl1pPr marL="0" indent="0" algn="ctr">
              <a:buNone/>
              <a:defRPr sz="4854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5521DEB-7C69-4621-996F-DC1C0C222443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867665A-55FD-4B6D-9DC8-21DD987A67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751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AF064-0B60-400D-A3B8-6405BF457EE5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7665A-55FD-4B6D-9DC8-21DD987A67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14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2008519" y="2278552"/>
            <a:ext cx="8987762" cy="38675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6F5ACFE-12E7-427A-B148-B97F621BAD46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FADBB72-C5FB-47DF-870C-D1F1B1786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PL_RedWhite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60" y="2335446"/>
            <a:ext cx="4551680" cy="265514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F66B-9E7F-4BA8-B9A5-9DE1F1B47663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7665A-55FD-4B6D-9DC8-21DD987A67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31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CDE9990-EC7A-4A1C-8ABD-4EE112A8D4B0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9B971E-2AE2-4733-B5FD-67030972C4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008519" y="2278552"/>
            <a:ext cx="8987762" cy="38675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6B81308-497E-4B91-B3FA-A3B04A80DAE6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61244" y="1076877"/>
            <a:ext cx="12108914" cy="498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96" baseline="0">
                <a:solidFill>
                  <a:srgbClr val="000000"/>
                </a:solidFill>
              </a:defRPr>
            </a:lvl1pPr>
            <a:lvl2pPr marL="616483" indent="0">
              <a:buFontTx/>
              <a:buNone/>
              <a:defRPr sz="2696"/>
            </a:lvl2pPr>
            <a:lvl3pPr marL="1232966" indent="0">
              <a:buFontTx/>
              <a:buNone/>
              <a:defRPr sz="2696"/>
            </a:lvl3pPr>
            <a:lvl4pPr marL="1849449" indent="0">
              <a:buFontTx/>
              <a:buNone/>
              <a:defRPr sz="2696"/>
            </a:lvl4pPr>
            <a:lvl5pPr marL="2465931" indent="0">
              <a:buFontTx/>
              <a:buNone/>
              <a:defRPr sz="2696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7B8214A-D760-4800-9515-02C9359F78C2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F0EA35C-A248-4E6E-81BC-49187525F2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r>
              <a:rPr lang="en-US" dirty="0"/>
              <a:t>ORD/OTIS Topic Area Mid-Year Review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61244" y="1076877"/>
            <a:ext cx="12108914" cy="498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96" baseline="0">
                <a:solidFill>
                  <a:srgbClr val="000000"/>
                </a:solidFill>
              </a:defRPr>
            </a:lvl1pPr>
            <a:lvl2pPr marL="616483" indent="0">
              <a:buFontTx/>
              <a:buNone/>
              <a:defRPr sz="2696"/>
            </a:lvl2pPr>
            <a:lvl3pPr marL="1232966" indent="0">
              <a:buFontTx/>
              <a:buNone/>
              <a:defRPr sz="2696"/>
            </a:lvl3pPr>
            <a:lvl4pPr marL="1849449" indent="0">
              <a:buFontTx/>
              <a:buNone/>
              <a:defRPr sz="2696"/>
            </a:lvl4pPr>
            <a:lvl5pPr marL="2465931" indent="0">
              <a:buFontTx/>
              <a:buNone/>
              <a:defRPr sz="2696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008519" y="2278552"/>
            <a:ext cx="8987762" cy="38675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245744B-F4B9-4E61-9209-F84AFBB3EEAC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24B4221-436D-4A56-A870-FCD944AD4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1244" y="187848"/>
            <a:ext cx="12108914" cy="2929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79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54835" indent="0">
              <a:buNone/>
              <a:defRPr sz="1348"/>
            </a:lvl2pPr>
            <a:lvl3pPr marL="1048021" indent="0">
              <a:buNone/>
              <a:defRPr sz="1348"/>
            </a:lvl3pPr>
            <a:lvl4pPr marL="1417911" indent="0">
              <a:buNone/>
              <a:defRPr sz="1348"/>
            </a:lvl4pPr>
            <a:lvl5pPr marL="1787801" indent="0">
              <a:buNone/>
              <a:defRPr sz="1348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12241187" y="6884419"/>
            <a:ext cx="516866" cy="2996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61244" y="1076877"/>
            <a:ext cx="12108914" cy="498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96" baseline="0">
                <a:solidFill>
                  <a:srgbClr val="000000"/>
                </a:solidFill>
              </a:defRPr>
            </a:lvl1pPr>
            <a:lvl2pPr marL="616483" indent="0">
              <a:buFontTx/>
              <a:buNone/>
              <a:defRPr sz="2696"/>
            </a:lvl2pPr>
            <a:lvl3pPr marL="1232966" indent="0">
              <a:buFontTx/>
              <a:buNone/>
              <a:defRPr sz="2696"/>
            </a:lvl3pPr>
            <a:lvl4pPr marL="1849449" indent="0">
              <a:buFontTx/>
              <a:buNone/>
              <a:defRPr sz="2696"/>
            </a:lvl4pPr>
            <a:lvl5pPr marL="2465931" indent="0">
              <a:buFontTx/>
              <a:buNone/>
              <a:defRPr sz="2696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361244" y="2273584"/>
            <a:ext cx="5996658" cy="38675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6649122" y="2273583"/>
            <a:ext cx="5996658" cy="38675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01CB4D95-6507-461E-98E3-61CD8B88AF4B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8E63ABD-6101-4E70-82A7-7F7B876ECC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1244" y="466346"/>
            <a:ext cx="12108914" cy="617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244" y="1706882"/>
            <a:ext cx="11993316" cy="4827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1244" y="6830683"/>
            <a:ext cx="1618375" cy="390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7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4541754-978A-4A51-9727-18C4A18E7E94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5888" y="6830683"/>
            <a:ext cx="8193024" cy="390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79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7381" y="6827071"/>
            <a:ext cx="1273805" cy="390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07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  <p:sldLayoutId id="2147483653" r:id="rId13"/>
    <p:sldLayoutId id="2147483654" r:id="rId14"/>
    <p:sldLayoutId id="2147483656" r:id="rId15"/>
    <p:sldLayoutId id="2147483657" r:id="rId16"/>
    <p:sldLayoutId id="2147483658" r:id="rId17"/>
    <p:sldLayoutId id="2147483659" r:id="rId18"/>
    <p:sldLayoutId id="2147483660" r:id="rId19"/>
    <p:sldLayoutId id="2147483693" r:id="rId20"/>
    <p:sldLayoutId id="2147483694" r:id="rId21"/>
  </p:sldLayoutIdLst>
  <p:hf hdr="0"/>
  <p:txStyles>
    <p:titleStyle>
      <a:lvl1pPr algn="l" defTabSz="616483" rtl="0" eaLnBrk="1" latinLnBrk="0" hangingPunct="1">
        <a:spcBef>
          <a:spcPct val="0"/>
        </a:spcBef>
        <a:buNone/>
        <a:defRPr sz="3236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664" indent="-314664" algn="l" defTabSz="616483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696" kern="1200">
          <a:solidFill>
            <a:schemeClr val="tx1"/>
          </a:solidFill>
          <a:latin typeface="+mn-lt"/>
          <a:ea typeface="+mn-ea"/>
          <a:cs typeface="+mn-cs"/>
        </a:defRPr>
      </a:lvl1pPr>
      <a:lvl2pPr marL="931147" indent="-314664" algn="l" defTabSz="616483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2427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47630" indent="-314664" algn="l" defTabSz="616483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2158" kern="1200">
          <a:solidFill>
            <a:schemeClr val="tx1"/>
          </a:solidFill>
          <a:latin typeface="+mn-lt"/>
          <a:ea typeface="+mn-ea"/>
          <a:cs typeface="+mn-cs"/>
        </a:defRPr>
      </a:lvl3pPr>
      <a:lvl4pPr marL="2164112" indent="-314664" algn="l" defTabSz="616483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88" kern="1200">
          <a:solidFill>
            <a:schemeClr val="tx1"/>
          </a:solidFill>
          <a:latin typeface="+mn-lt"/>
          <a:ea typeface="+mn-ea"/>
          <a:cs typeface="+mn-cs"/>
        </a:defRPr>
      </a:lvl4pPr>
      <a:lvl5pPr marL="2780595" indent="-314664" algn="l" defTabSz="616483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18" kern="1200">
          <a:solidFill>
            <a:schemeClr val="tx1"/>
          </a:solidFill>
          <a:latin typeface="+mn-lt"/>
          <a:ea typeface="+mn-ea"/>
          <a:cs typeface="+mn-cs"/>
        </a:defRPr>
      </a:lvl5pPr>
      <a:lvl6pPr marL="3390656" indent="-308242" algn="l" defTabSz="616483" rtl="0" eaLnBrk="1" latinLnBrk="0" hangingPunct="1">
        <a:spcBef>
          <a:spcPct val="20000"/>
        </a:spcBef>
        <a:buFont typeface="Arial"/>
        <a:buChar char="•"/>
        <a:defRPr sz="2696" kern="1200">
          <a:solidFill>
            <a:schemeClr val="tx1"/>
          </a:solidFill>
          <a:latin typeface="+mn-lt"/>
          <a:ea typeface="+mn-ea"/>
          <a:cs typeface="+mn-cs"/>
        </a:defRPr>
      </a:lvl6pPr>
      <a:lvl7pPr marL="4007139" indent="-308242" algn="l" defTabSz="616483" rtl="0" eaLnBrk="1" latinLnBrk="0" hangingPunct="1">
        <a:spcBef>
          <a:spcPct val="20000"/>
        </a:spcBef>
        <a:buFont typeface="Arial"/>
        <a:buChar char="•"/>
        <a:defRPr sz="2696" kern="1200">
          <a:solidFill>
            <a:schemeClr val="tx1"/>
          </a:solidFill>
          <a:latin typeface="+mn-lt"/>
          <a:ea typeface="+mn-ea"/>
          <a:cs typeface="+mn-cs"/>
        </a:defRPr>
      </a:lvl7pPr>
      <a:lvl8pPr marL="4623622" indent="-308242" algn="l" defTabSz="616483" rtl="0" eaLnBrk="1" latinLnBrk="0" hangingPunct="1">
        <a:spcBef>
          <a:spcPct val="20000"/>
        </a:spcBef>
        <a:buFont typeface="Arial"/>
        <a:buChar char="•"/>
        <a:defRPr sz="2696" kern="1200">
          <a:solidFill>
            <a:schemeClr val="tx1"/>
          </a:solidFill>
          <a:latin typeface="+mn-lt"/>
          <a:ea typeface="+mn-ea"/>
          <a:cs typeface="+mn-cs"/>
        </a:defRPr>
      </a:lvl8pPr>
      <a:lvl9pPr marL="5240105" indent="-308242" algn="l" defTabSz="616483" rtl="0" eaLnBrk="1" latinLnBrk="0" hangingPunct="1">
        <a:spcBef>
          <a:spcPct val="20000"/>
        </a:spcBef>
        <a:buFont typeface="Arial"/>
        <a:buChar char="•"/>
        <a:defRPr sz="26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1pPr>
      <a:lvl2pPr marL="616483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2pPr>
      <a:lvl3pPr marL="1232966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3pPr>
      <a:lvl4pPr marL="1849449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4pPr>
      <a:lvl5pPr marL="2465931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5pPr>
      <a:lvl6pPr marL="3082414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6pPr>
      <a:lvl7pPr marL="3698897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7pPr>
      <a:lvl8pPr marL="4315380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8pPr>
      <a:lvl9pPr marL="4931864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1244" y="466346"/>
            <a:ext cx="12108914" cy="617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244" y="1706882"/>
            <a:ext cx="11993316" cy="4827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1244" y="6830683"/>
            <a:ext cx="1618375" cy="390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7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15187F7-412A-4658-80C8-7D75243A565E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5888" y="6830683"/>
            <a:ext cx="8193024" cy="390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79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For required markings, please visit https://mh.jpl.nasa.gov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7381" y="6827071"/>
            <a:ext cx="1273805" cy="390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07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867665A-55FD-4B6D-9DC8-21DD987A67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hf hdr="0"/>
  <p:txStyles>
    <p:titleStyle>
      <a:lvl1pPr algn="l" defTabSz="616483" rtl="0" eaLnBrk="1" latinLnBrk="0" hangingPunct="1">
        <a:spcBef>
          <a:spcPct val="0"/>
        </a:spcBef>
        <a:buNone/>
        <a:defRPr sz="3236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14664" indent="-314664" algn="l" defTabSz="616483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696" kern="1200">
          <a:solidFill>
            <a:schemeClr val="bg1"/>
          </a:solidFill>
          <a:latin typeface="+mn-lt"/>
          <a:ea typeface="+mn-ea"/>
          <a:cs typeface="+mn-cs"/>
        </a:defRPr>
      </a:lvl1pPr>
      <a:lvl2pPr marL="931147" indent="-314664" algn="l" defTabSz="616483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2427" kern="1200">
          <a:solidFill>
            <a:schemeClr val="bg1"/>
          </a:solidFill>
          <a:latin typeface="+mn-lt"/>
          <a:ea typeface="+mn-ea"/>
          <a:cs typeface="+mn-cs"/>
        </a:defRPr>
      </a:lvl2pPr>
      <a:lvl3pPr marL="1547630" indent="-314664" algn="l" defTabSz="616483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2158" kern="1200">
          <a:solidFill>
            <a:schemeClr val="bg1"/>
          </a:solidFill>
          <a:latin typeface="+mn-lt"/>
          <a:ea typeface="+mn-ea"/>
          <a:cs typeface="+mn-cs"/>
        </a:defRPr>
      </a:lvl3pPr>
      <a:lvl4pPr marL="2164112" indent="-314664" algn="l" defTabSz="616483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88" kern="1200">
          <a:solidFill>
            <a:schemeClr val="bg1"/>
          </a:solidFill>
          <a:latin typeface="+mn-lt"/>
          <a:ea typeface="+mn-ea"/>
          <a:cs typeface="+mn-cs"/>
        </a:defRPr>
      </a:lvl4pPr>
      <a:lvl5pPr marL="2780595" indent="-314664" algn="l" defTabSz="616483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18" kern="1200">
          <a:solidFill>
            <a:schemeClr val="bg1"/>
          </a:solidFill>
          <a:latin typeface="+mn-lt"/>
          <a:ea typeface="+mn-ea"/>
          <a:cs typeface="+mn-cs"/>
        </a:defRPr>
      </a:lvl5pPr>
      <a:lvl6pPr marL="3390656" indent="-308242" algn="l" defTabSz="616483" rtl="0" eaLnBrk="1" latinLnBrk="0" hangingPunct="1">
        <a:spcBef>
          <a:spcPct val="20000"/>
        </a:spcBef>
        <a:buFont typeface="Arial"/>
        <a:buChar char="•"/>
        <a:defRPr sz="2696" kern="1200">
          <a:solidFill>
            <a:schemeClr val="tx1"/>
          </a:solidFill>
          <a:latin typeface="+mn-lt"/>
          <a:ea typeface="+mn-ea"/>
          <a:cs typeface="+mn-cs"/>
        </a:defRPr>
      </a:lvl6pPr>
      <a:lvl7pPr marL="4007139" indent="-308242" algn="l" defTabSz="616483" rtl="0" eaLnBrk="1" latinLnBrk="0" hangingPunct="1">
        <a:spcBef>
          <a:spcPct val="20000"/>
        </a:spcBef>
        <a:buFont typeface="Arial"/>
        <a:buChar char="•"/>
        <a:defRPr sz="2696" kern="1200">
          <a:solidFill>
            <a:schemeClr val="tx1"/>
          </a:solidFill>
          <a:latin typeface="+mn-lt"/>
          <a:ea typeface="+mn-ea"/>
          <a:cs typeface="+mn-cs"/>
        </a:defRPr>
      </a:lvl7pPr>
      <a:lvl8pPr marL="4623622" indent="-308242" algn="l" defTabSz="616483" rtl="0" eaLnBrk="1" latinLnBrk="0" hangingPunct="1">
        <a:spcBef>
          <a:spcPct val="20000"/>
        </a:spcBef>
        <a:buFont typeface="Arial"/>
        <a:buChar char="•"/>
        <a:defRPr sz="2696" kern="1200">
          <a:solidFill>
            <a:schemeClr val="tx1"/>
          </a:solidFill>
          <a:latin typeface="+mn-lt"/>
          <a:ea typeface="+mn-ea"/>
          <a:cs typeface="+mn-cs"/>
        </a:defRPr>
      </a:lvl8pPr>
      <a:lvl9pPr marL="5240105" indent="-308242" algn="l" defTabSz="616483" rtl="0" eaLnBrk="1" latinLnBrk="0" hangingPunct="1">
        <a:spcBef>
          <a:spcPct val="20000"/>
        </a:spcBef>
        <a:buFont typeface="Arial"/>
        <a:buChar char="•"/>
        <a:defRPr sz="26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1pPr>
      <a:lvl2pPr marL="616483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2pPr>
      <a:lvl3pPr marL="1232966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3pPr>
      <a:lvl4pPr marL="1849449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4pPr>
      <a:lvl5pPr marL="2465931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5pPr>
      <a:lvl6pPr marL="3082414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6pPr>
      <a:lvl7pPr marL="3698897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7pPr>
      <a:lvl8pPr marL="4315380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8pPr>
      <a:lvl9pPr marL="4931864" algn="l" defTabSz="616483" rtl="0" eaLnBrk="1" latinLnBrk="0" hangingPunct="1">
        <a:defRPr sz="24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jpg"/><Relationship Id="rId5" Type="http://schemas.openxmlformats.org/officeDocument/2006/relationships/customXml" Target="../ink/ink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raghiere.github.io/ILAMB_CARDAMOM_v1/index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hyperlink" Target="about:blank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hyperlink" Target="about:blank" TargetMode="External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hyperlink" Target="about:blan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hyperlink" Target="about:blan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hyperlink" Target="about:blan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6B171-2D8B-9F43-462F-70EAB5810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D46A9E1-D29A-6454-E507-A043EDBEECD1}"/>
              </a:ext>
            </a:extLst>
          </p:cNvPr>
          <p:cNvSpPr txBox="1"/>
          <p:nvPr/>
        </p:nvSpPr>
        <p:spPr>
          <a:xfrm>
            <a:off x="90057" y="533400"/>
            <a:ext cx="5806031" cy="2446832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40"/>
              </a:spcAft>
            </a:pPr>
            <a:r>
              <a:rPr lang="en-US" sz="2800" dirty="0">
                <a:latin typeface="Helvetica" pitchFamily="2" charset="0"/>
                <a:ea typeface="+mj-ea"/>
                <a:cs typeface="Aharoni" panose="02010803020104030203" pitchFamily="2" charset="-79"/>
              </a:rPr>
              <a:t>A Land-Biogeochemical Reanalysis to </a:t>
            </a:r>
            <a:r>
              <a:rPr lang="en-US" sz="2800" b="1" dirty="0">
                <a:latin typeface="Helvetica" pitchFamily="2" charset="0"/>
                <a:ea typeface="+mj-ea"/>
                <a:cs typeface="Aharoni" panose="02010803020104030203" pitchFamily="2" charset="-79"/>
              </a:rPr>
              <a:t>Reconcile</a:t>
            </a:r>
            <a:r>
              <a:rPr lang="en-US" sz="2800" dirty="0">
                <a:latin typeface="Helvetica" pitchFamily="2" charset="0"/>
                <a:ea typeface="+mj-ea"/>
                <a:cs typeface="Aharoni" panose="02010803020104030203" pitchFamily="2" charset="-79"/>
              </a:rPr>
              <a:t> Earth Observations, </a:t>
            </a:r>
            <a:r>
              <a:rPr lang="en-US" sz="2800" b="1" dirty="0">
                <a:latin typeface="Helvetica" pitchFamily="2" charset="0"/>
                <a:ea typeface="+mj-ea"/>
                <a:cs typeface="Aharoni" panose="02010803020104030203" pitchFamily="2" charset="-79"/>
              </a:rPr>
              <a:t>Benchmark</a:t>
            </a:r>
            <a:r>
              <a:rPr lang="en-US" sz="2800" dirty="0">
                <a:latin typeface="Helvetica" pitchFamily="2" charset="0"/>
                <a:ea typeface="+mj-ea"/>
                <a:cs typeface="Aharoni" panose="02010803020104030203" pitchFamily="2" charset="-79"/>
              </a:rPr>
              <a:t> Models, and     </a:t>
            </a:r>
            <a:r>
              <a:rPr lang="en-US" sz="2800" b="1" dirty="0">
                <a:latin typeface="Helvetica" pitchFamily="2" charset="0"/>
                <a:ea typeface="+mj-ea"/>
                <a:cs typeface="Aharoni" panose="02010803020104030203" pitchFamily="2" charset="-79"/>
              </a:rPr>
              <a:t>Advance</a:t>
            </a:r>
            <a:r>
              <a:rPr lang="en-US" sz="2800" dirty="0">
                <a:latin typeface="Helvetica" pitchFamily="2" charset="0"/>
                <a:ea typeface="+mj-ea"/>
                <a:cs typeface="Aharoni" panose="02010803020104030203" pitchFamily="2" charset="-79"/>
              </a:rPr>
              <a:t> Earth Science Understanding and Prediction</a:t>
            </a:r>
            <a:endParaRPr lang="en-US" sz="2800" dirty="0">
              <a:latin typeface="Helvetica" pitchFamily="2" charset="0"/>
              <a:ea typeface="+mj-ea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EF2DAED-9CAB-34C6-A720-4F47CA323618}"/>
                  </a:ext>
                </a:extLst>
              </p14:cNvPr>
              <p14:cNvContentPartPr/>
              <p14:nvPr/>
            </p14:nvContentPartPr>
            <p14:xfrm>
              <a:off x="9207485" y="5680378"/>
              <a:ext cx="384" cy="384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EF2DAED-9CAB-34C6-A720-4F47CA3236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97885" y="5670778"/>
                <a:ext cx="19200" cy="1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3B052D-7632-C37A-DACC-3A03DE675192}"/>
                  </a:ext>
                </a:extLst>
              </p14:cNvPr>
              <p14:cNvContentPartPr/>
              <p14:nvPr/>
            </p14:nvContentPartPr>
            <p14:xfrm>
              <a:off x="8930621" y="5010682"/>
              <a:ext cx="384" cy="384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3B052D-7632-C37A-DACC-3A03DE67519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21021" y="5001082"/>
                <a:ext cx="19200" cy="19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Placeholder 21" descr="Photo-2015-03-12-085758 - D2015_0302_D370_CMSalt2.jpg">
            <a:extLst>
              <a:ext uri="{FF2B5EF4-FFF2-40B4-BE49-F238E27FC236}">
                <a16:creationId xmlns:a16="http://schemas.microsoft.com/office/drawing/2014/main" id="{9F58060A-E239-C74F-E46E-4A5B56C356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5" t="27213" r="15137"/>
          <a:stretch/>
        </p:blipFill>
        <p:spPr>
          <a:xfrm>
            <a:off x="5896089" y="0"/>
            <a:ext cx="7128347" cy="731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D39188-10E4-546C-D680-8DB37D821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800461"/>
            <a:ext cx="5568470" cy="1514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3407F0-0A4B-5644-F988-99A3E674CA76}"/>
              </a:ext>
            </a:extLst>
          </p:cNvPr>
          <p:cNvSpPr txBox="1"/>
          <p:nvPr/>
        </p:nvSpPr>
        <p:spPr>
          <a:xfrm>
            <a:off x="82780" y="3408164"/>
            <a:ext cx="573382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2200" b="1" dirty="0"/>
              <a:t>Nicholas Parazoo</a:t>
            </a:r>
            <a:r>
              <a:rPr lang="en-US" sz="2200" b="1" baseline="30000" dirty="0"/>
              <a:t>1,2</a:t>
            </a:r>
            <a:r>
              <a:rPr lang="en-US" sz="2200" b="1" dirty="0"/>
              <a:t> Eren Bilir</a:t>
            </a:r>
            <a:r>
              <a:rPr lang="en-US" sz="2200" b="1" baseline="30000" dirty="0"/>
              <a:t>1,2</a:t>
            </a:r>
            <a:r>
              <a:rPr lang="en-US" sz="2200" b="1" dirty="0"/>
              <a:t> </a:t>
            </a:r>
          </a:p>
          <a:p>
            <a:pPr>
              <a:spcAft>
                <a:spcPts val="200"/>
              </a:spcAft>
            </a:pPr>
            <a:r>
              <a:rPr lang="en-US" sz="2200" b="1" dirty="0"/>
              <a:t>Anthony Bloom</a:t>
            </a:r>
            <a:r>
              <a:rPr lang="en-US" sz="2200" b="1" baseline="30000" dirty="0"/>
              <a:t>1,2</a:t>
            </a:r>
            <a:r>
              <a:rPr lang="en-US" sz="2200" b="1" dirty="0"/>
              <a:t> Junjie Liu</a:t>
            </a:r>
            <a:r>
              <a:rPr lang="en-US" sz="2200" b="1" baseline="30000" dirty="0"/>
              <a:t>1</a:t>
            </a:r>
            <a:r>
              <a:rPr lang="en-US" sz="2200" b="1" dirty="0"/>
              <a:t> </a:t>
            </a:r>
          </a:p>
          <a:p>
            <a:pPr>
              <a:spcAft>
                <a:spcPts val="200"/>
              </a:spcAft>
            </a:pPr>
            <a:r>
              <a:rPr lang="en-US" sz="2200" b="1" dirty="0"/>
              <a:t>Renato Braghiere</a:t>
            </a:r>
            <a:r>
              <a:rPr lang="en-US" sz="2200" b="1" baseline="30000" dirty="0"/>
              <a:t>3</a:t>
            </a:r>
            <a:endParaRPr lang="en-US" sz="2200" b="1" dirty="0"/>
          </a:p>
          <a:p>
            <a:pPr>
              <a:spcBef>
                <a:spcPts val="600"/>
              </a:spcBef>
            </a:pPr>
            <a:r>
              <a:rPr lang="en-US" sz="1600" i="1" baseline="30000" dirty="0"/>
              <a:t>1</a:t>
            </a:r>
            <a:r>
              <a:rPr lang="en-US" sz="1600" i="1" dirty="0"/>
              <a:t>Jet Propulsion Laboratory, California Institute of Technology</a:t>
            </a:r>
          </a:p>
          <a:p>
            <a:pPr>
              <a:spcBef>
                <a:spcPts val="600"/>
              </a:spcBef>
            </a:pPr>
            <a:r>
              <a:rPr lang="en-US" sz="1600" i="1" baseline="30000" dirty="0"/>
              <a:t>2</a:t>
            </a:r>
            <a:r>
              <a:rPr lang="en-US" sz="1600" i="1" dirty="0"/>
              <a:t>University of California Los Angeles</a:t>
            </a:r>
          </a:p>
          <a:p>
            <a:pPr>
              <a:spcBef>
                <a:spcPts val="600"/>
              </a:spcBef>
            </a:pPr>
            <a:r>
              <a:rPr lang="en-US" sz="1600" i="1" baseline="30000" dirty="0"/>
              <a:t>3</a:t>
            </a:r>
            <a:r>
              <a:rPr lang="en-US" sz="1600" i="1" dirty="0"/>
              <a:t>California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2552681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352;p5">
            <a:hlinkClick r:id="rId2"/>
            <a:extLst>
              <a:ext uri="{FF2B5EF4-FFF2-40B4-BE49-F238E27FC236}">
                <a16:creationId xmlns:a16="http://schemas.microsoft.com/office/drawing/2014/main" id="{8F329BF8-1456-F33A-83EF-D3EEB0E1ABA9}"/>
              </a:ext>
            </a:extLst>
          </p:cNvPr>
          <p:cNvSpPr txBox="1"/>
          <p:nvPr/>
        </p:nvSpPr>
        <p:spPr>
          <a:xfrm>
            <a:off x="1294958" y="304800"/>
            <a:ext cx="10414883" cy="100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015" tIns="11004" rIns="22015" bIns="11004" anchor="t" anchorCtr="0">
            <a:spAutoFit/>
          </a:bodyPr>
          <a:lstStyle/>
          <a:p>
            <a:pPr algn="ctr" defTabSz="220188">
              <a:buClr>
                <a:srgbClr val="000000"/>
              </a:buClr>
              <a:defRPr/>
            </a:pPr>
            <a:r>
              <a:rPr lang="en-US" sz="3200" b="1" kern="0" dirty="0">
                <a:latin typeface="Arial"/>
                <a:ea typeface="Arial"/>
                <a:cs typeface="Arial"/>
                <a:sym typeface="Arial"/>
              </a:rPr>
              <a:t>Reconstruction</a:t>
            </a:r>
            <a:r>
              <a:rPr lang="en-US" sz="3200" kern="0" dirty="0">
                <a:latin typeface="Arial"/>
                <a:ea typeface="Arial"/>
                <a:cs typeface="Arial"/>
                <a:sym typeface="Arial"/>
              </a:rPr>
              <a:t> of Historical Carbon and Water Observational Records w/ Full Uncertainty</a:t>
            </a:r>
            <a:endParaRPr sz="3200" kern="0" dirty="0"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C274D6-EB7A-46A2-D2C5-C683D902D7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173" r="80540" b="-16157"/>
          <a:stretch>
            <a:fillRect/>
          </a:stretch>
        </p:blipFill>
        <p:spPr>
          <a:xfrm>
            <a:off x="1483677" y="4876800"/>
            <a:ext cx="4855845" cy="21865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C35481-13F2-42C8-D674-E8517A8C81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628" r="80248" b="-6053"/>
          <a:stretch>
            <a:fillRect/>
          </a:stretch>
        </p:blipFill>
        <p:spPr>
          <a:xfrm>
            <a:off x="1320800" y="2696363"/>
            <a:ext cx="5018722" cy="18368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56C2FE-087B-A7D8-DA9B-53D044ECC1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978" r="80016" b="-9735"/>
          <a:stretch>
            <a:fillRect/>
          </a:stretch>
        </p:blipFill>
        <p:spPr>
          <a:xfrm>
            <a:off x="6970661" y="4876800"/>
            <a:ext cx="4739304" cy="1933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2D0EBC-061E-C18F-FA5E-9222670567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319" r="81425" b="1119"/>
          <a:stretch>
            <a:fillRect/>
          </a:stretch>
        </p:blipFill>
        <p:spPr>
          <a:xfrm>
            <a:off x="7276124" y="2677747"/>
            <a:ext cx="4407875" cy="1721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B8036-7244-79E9-114F-5259630D160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872" t="1685" r="79117" b="87277"/>
          <a:stretch>
            <a:fillRect/>
          </a:stretch>
        </p:blipFill>
        <p:spPr>
          <a:xfrm>
            <a:off x="59910" y="1346198"/>
            <a:ext cx="2418120" cy="11692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B65B124-1550-3A1A-D86F-42A719666973}"/>
              </a:ext>
            </a:extLst>
          </p:cNvPr>
          <p:cNvGrpSpPr/>
          <p:nvPr/>
        </p:nvGrpSpPr>
        <p:grpSpPr>
          <a:xfrm>
            <a:off x="2692400" y="2756608"/>
            <a:ext cx="3394433" cy="1553845"/>
            <a:chOff x="2692400" y="2267635"/>
            <a:chExt cx="3394433" cy="15538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530D1F-5008-2573-0B13-5CC724A218EE}"/>
                </a:ext>
              </a:extLst>
            </p:cNvPr>
            <p:cNvSpPr txBox="1"/>
            <p:nvPr/>
          </p:nvSpPr>
          <p:spPr>
            <a:xfrm>
              <a:off x="4279928" y="2267635"/>
              <a:ext cx="1806905" cy="500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Extension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714CCB1-33B8-7012-2314-C6926A5C0D4E}"/>
                </a:ext>
              </a:extLst>
            </p:cNvPr>
            <p:cNvSpPr/>
            <p:nvPr/>
          </p:nvSpPr>
          <p:spPr>
            <a:xfrm>
              <a:off x="2692400" y="2362200"/>
              <a:ext cx="1828800" cy="1459280"/>
            </a:xfrm>
            <a:prstGeom prst="ellipse">
              <a:avLst/>
            </a:prstGeom>
            <a:noFill/>
            <a:ln w="508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7B12BB-3429-366C-6EB5-47CD1B0714B4}"/>
              </a:ext>
            </a:extLst>
          </p:cNvPr>
          <p:cNvGrpSpPr/>
          <p:nvPr/>
        </p:nvGrpSpPr>
        <p:grpSpPr>
          <a:xfrm>
            <a:off x="4644417" y="3543180"/>
            <a:ext cx="3285373" cy="1317027"/>
            <a:chOff x="2692400" y="2589980"/>
            <a:chExt cx="3285373" cy="131702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CE4701-9E5B-9A0B-65F0-C8F8F5802EAE}"/>
                </a:ext>
              </a:extLst>
            </p:cNvPr>
            <p:cNvSpPr txBox="1"/>
            <p:nvPr/>
          </p:nvSpPr>
          <p:spPr>
            <a:xfrm>
              <a:off x="3922402" y="3406870"/>
              <a:ext cx="2055371" cy="500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Uncertainty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F2EC54B-F2A0-25D0-A86D-598EBE011253}"/>
                </a:ext>
              </a:extLst>
            </p:cNvPr>
            <p:cNvSpPr/>
            <p:nvPr/>
          </p:nvSpPr>
          <p:spPr>
            <a:xfrm>
              <a:off x="2692400" y="2589980"/>
              <a:ext cx="1828800" cy="825196"/>
            </a:xfrm>
            <a:prstGeom prst="ellipse">
              <a:avLst/>
            </a:prstGeom>
            <a:noFill/>
            <a:ln w="508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C2E6DE-7681-15C1-CBA1-4F552D0FDF55}"/>
              </a:ext>
            </a:extLst>
          </p:cNvPr>
          <p:cNvGrpSpPr/>
          <p:nvPr/>
        </p:nvGrpSpPr>
        <p:grpSpPr>
          <a:xfrm>
            <a:off x="9731695" y="5095299"/>
            <a:ext cx="2846302" cy="1549885"/>
            <a:chOff x="2692400" y="2362200"/>
            <a:chExt cx="2846302" cy="154988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E5569-1824-A92C-45EB-5B0B14F4E950}"/>
                </a:ext>
              </a:extLst>
            </p:cNvPr>
            <p:cNvSpPr txBox="1"/>
            <p:nvPr/>
          </p:nvSpPr>
          <p:spPr>
            <a:xfrm>
              <a:off x="4198566" y="3004144"/>
              <a:ext cx="1340136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chemeClr val="accent6"/>
                  </a:solidFill>
                </a:rPr>
                <a:t>Gap Filling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DB846C8-2B30-B877-E95A-6599F958F93F}"/>
                </a:ext>
              </a:extLst>
            </p:cNvPr>
            <p:cNvSpPr/>
            <p:nvPr/>
          </p:nvSpPr>
          <p:spPr>
            <a:xfrm>
              <a:off x="2692400" y="2362200"/>
              <a:ext cx="1828800" cy="1459280"/>
            </a:xfrm>
            <a:prstGeom prst="ellipse">
              <a:avLst/>
            </a:prstGeom>
            <a:noFill/>
            <a:ln w="508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2398C7C-27FD-4F4B-59AB-963ABC1F532B}"/>
              </a:ext>
            </a:extLst>
          </p:cNvPr>
          <p:cNvSpPr txBox="1"/>
          <p:nvPr/>
        </p:nvSpPr>
        <p:spPr>
          <a:xfrm>
            <a:off x="3861807" y="2090663"/>
            <a:ext cx="1372492" cy="50013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F00"/>
                </a:solidFill>
              </a:rPr>
              <a:t>Carbon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C063FE-B46B-3AB5-AC71-C8B831B1CFC8}"/>
              </a:ext>
            </a:extLst>
          </p:cNvPr>
          <p:cNvSpPr txBox="1"/>
          <p:nvPr/>
        </p:nvSpPr>
        <p:spPr>
          <a:xfrm>
            <a:off x="9408963" y="2090663"/>
            <a:ext cx="1117807" cy="50013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Water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A4B3A8-4435-AE47-3F5B-99E6521BA474}"/>
              </a:ext>
            </a:extLst>
          </p:cNvPr>
          <p:cNvGrpSpPr/>
          <p:nvPr/>
        </p:nvGrpSpPr>
        <p:grpSpPr>
          <a:xfrm>
            <a:off x="8341892" y="2899128"/>
            <a:ext cx="4317718" cy="1341312"/>
            <a:chOff x="2692399" y="2362200"/>
            <a:chExt cx="4317718" cy="134131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9A666F-1588-C40F-0801-132706977EAF}"/>
                </a:ext>
              </a:extLst>
            </p:cNvPr>
            <p:cNvSpPr txBox="1"/>
            <p:nvPr/>
          </p:nvSpPr>
          <p:spPr>
            <a:xfrm>
              <a:off x="5669981" y="2742815"/>
              <a:ext cx="1340136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chemeClr val="accent6"/>
                  </a:solidFill>
                </a:rPr>
                <a:t>New Data!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21DD5D1-21C1-10F7-085A-3C1B9D18BDDA}"/>
                </a:ext>
              </a:extLst>
            </p:cNvPr>
            <p:cNvSpPr/>
            <p:nvPr/>
          </p:nvSpPr>
          <p:spPr>
            <a:xfrm>
              <a:off x="2692399" y="2362200"/>
              <a:ext cx="3251951" cy="1341312"/>
            </a:xfrm>
            <a:prstGeom prst="ellipse">
              <a:avLst/>
            </a:prstGeom>
            <a:noFill/>
            <a:ln w="508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3D95C14-CFB7-C384-3620-1F6D736FDCC2}"/>
              </a:ext>
            </a:extLst>
          </p:cNvPr>
          <p:cNvSpPr txBox="1"/>
          <p:nvPr/>
        </p:nvSpPr>
        <p:spPr>
          <a:xfrm>
            <a:off x="246583" y="3382932"/>
            <a:ext cx="881973" cy="500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Flux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796F8D-B695-DF26-8F00-C62F87756A12}"/>
              </a:ext>
            </a:extLst>
          </p:cNvPr>
          <p:cNvSpPr txBox="1"/>
          <p:nvPr/>
        </p:nvSpPr>
        <p:spPr>
          <a:xfrm>
            <a:off x="101600" y="5422269"/>
            <a:ext cx="1109599" cy="500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552DC0-7C13-5ECD-8708-12DA6674C751}"/>
              </a:ext>
            </a:extLst>
          </p:cNvPr>
          <p:cNvSpPr txBox="1"/>
          <p:nvPr/>
        </p:nvSpPr>
        <p:spPr>
          <a:xfrm>
            <a:off x="478302" y="7005711"/>
            <a:ext cx="184731" cy="500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39E0CD-D476-E1A1-225A-E106A92ACBFF}"/>
              </a:ext>
            </a:extLst>
          </p:cNvPr>
          <p:cNvSpPr txBox="1"/>
          <p:nvPr/>
        </p:nvSpPr>
        <p:spPr>
          <a:xfrm>
            <a:off x="5186994" y="5203711"/>
            <a:ext cx="91563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0432FF"/>
                </a:solidFill>
              </a:rPr>
              <a:t>Model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DD5447-A7D4-0BA3-31E7-B8BC56605D15}"/>
              </a:ext>
            </a:extLst>
          </p:cNvPr>
          <p:cNvSpPr txBox="1"/>
          <p:nvPr/>
        </p:nvSpPr>
        <p:spPr>
          <a:xfrm>
            <a:off x="3186782" y="5963609"/>
            <a:ext cx="13500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Observed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11A1EA-5137-D703-04D3-6DF4E6030031}"/>
              </a:ext>
            </a:extLst>
          </p:cNvPr>
          <p:cNvSpPr txBox="1"/>
          <p:nvPr/>
        </p:nvSpPr>
        <p:spPr>
          <a:xfrm>
            <a:off x="3606253" y="6553200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2001 - 2021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2AF7A-91FC-57EF-14A8-BA3512F8F307}"/>
              </a:ext>
            </a:extLst>
          </p:cNvPr>
          <p:cNvSpPr txBox="1"/>
          <p:nvPr/>
        </p:nvSpPr>
        <p:spPr>
          <a:xfrm>
            <a:off x="9016453" y="6477000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2001 - 2021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756255-E73D-03C8-D97B-20A931FCDB18}"/>
              </a:ext>
            </a:extLst>
          </p:cNvPr>
          <p:cNvSpPr txBox="1"/>
          <p:nvPr/>
        </p:nvSpPr>
        <p:spPr>
          <a:xfrm>
            <a:off x="3574109" y="4257691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2001 - 2021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4E8985-BB7D-2149-4C70-5E1084B198FF}"/>
              </a:ext>
            </a:extLst>
          </p:cNvPr>
          <p:cNvSpPr txBox="1"/>
          <p:nvPr/>
        </p:nvSpPr>
        <p:spPr>
          <a:xfrm>
            <a:off x="9016453" y="4257691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2001 - 2021</a:t>
            </a:r>
          </a:p>
        </p:txBody>
      </p:sp>
    </p:spTree>
    <p:extLst>
      <p:ext uri="{BB962C8B-B14F-4D97-AF65-F5344CB8AC3E}">
        <p14:creationId xmlns:p14="http://schemas.microsoft.com/office/powerpoint/2010/main" val="362595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FDB67-4C81-5374-9E2C-B69614B7F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D20CB7-E8AE-7838-3F93-EF30897E138D}"/>
              </a:ext>
            </a:extLst>
          </p:cNvPr>
          <p:cNvSpPr txBox="1"/>
          <p:nvPr/>
        </p:nvSpPr>
        <p:spPr>
          <a:xfrm>
            <a:off x="6273800" y="6776168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1" dirty="0">
                <a:effectLst/>
                <a:latin typeface="Aptos" panose="020B0004020202020204" pitchFamily="34" charset="0"/>
                <a:hlinkClick r:id="rId3" tooltip="https://braghiere.github.io/ILAMB_CARDAMOM_v1/index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https://braghiere.github.io/ILAMB_CARDAMOM_v1/index.html</a:t>
            </a:r>
            <a:r>
              <a:rPr lang="en-US" sz="1800" b="0" i="1" u="none" strike="noStrike" dirty="0">
                <a:effectLst/>
                <a:latin typeface="Aptos" panose="020B0004020202020204" pitchFamily="34" charset="0"/>
              </a:rPr>
              <a:t> </a:t>
            </a:r>
            <a:endParaRPr lang="en-US" sz="1800" i="1" dirty="0"/>
          </a:p>
        </p:txBody>
      </p:sp>
      <p:pic>
        <p:nvPicPr>
          <p:cNvPr id="6" name="Picture 5" descr="Chart&#10;&#10;AI-generated content may be incorrect.">
            <a:extLst>
              <a:ext uri="{FF2B5EF4-FFF2-40B4-BE49-F238E27FC236}">
                <a16:creationId xmlns:a16="http://schemas.microsoft.com/office/drawing/2014/main" id="{A0725C05-A37E-BCC1-3471-3B1CD3417C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790" b="10619"/>
          <a:stretch>
            <a:fillRect/>
          </a:stretch>
        </p:blipFill>
        <p:spPr>
          <a:xfrm>
            <a:off x="1662650" y="2247689"/>
            <a:ext cx="3894445" cy="4851317"/>
          </a:xfrm>
          <a:prstGeom prst="rect">
            <a:avLst/>
          </a:prstGeom>
        </p:spPr>
      </p:pic>
      <p:pic>
        <p:nvPicPr>
          <p:cNvPr id="7" name="Picture 6" descr="Chart&#10;&#10;AI-generated content may be incorrect.">
            <a:extLst>
              <a:ext uri="{FF2B5EF4-FFF2-40B4-BE49-F238E27FC236}">
                <a16:creationId xmlns:a16="http://schemas.microsoft.com/office/drawing/2014/main" id="{0CC9AD5D-C6D2-5597-F7D4-49DB68F9C3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106" t="88653" r="30947"/>
          <a:stretch>
            <a:fillRect/>
          </a:stretch>
        </p:blipFill>
        <p:spPr>
          <a:xfrm>
            <a:off x="1823295" y="1427256"/>
            <a:ext cx="1690803" cy="8020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8" name="Picture 7" descr="Chart&#10;&#10;AI-generated content may be incorrect.">
            <a:extLst>
              <a:ext uri="{FF2B5EF4-FFF2-40B4-BE49-F238E27FC236}">
                <a16:creationId xmlns:a16="http://schemas.microsoft.com/office/drawing/2014/main" id="{FEF81446-E405-D7D0-93ED-A7121100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12" b="85486"/>
          <a:stretch>
            <a:fillRect/>
          </a:stretch>
        </p:blipFill>
        <p:spPr>
          <a:xfrm>
            <a:off x="3618567" y="1391110"/>
            <a:ext cx="1938528" cy="8716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90CEDC-F7EB-9D31-493A-7AF4ACCB115A}"/>
              </a:ext>
            </a:extLst>
          </p:cNvPr>
          <p:cNvSpPr/>
          <p:nvPr/>
        </p:nvSpPr>
        <p:spPr>
          <a:xfrm>
            <a:off x="1652608" y="1389638"/>
            <a:ext cx="3904487" cy="5614416"/>
          </a:xfrm>
          <a:prstGeom prst="rect">
            <a:avLst/>
          </a:prstGeom>
          <a:noFill/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oogle Shape;352;p5">
            <a:hlinkClick r:id="rId5"/>
            <a:extLst>
              <a:ext uri="{FF2B5EF4-FFF2-40B4-BE49-F238E27FC236}">
                <a16:creationId xmlns:a16="http://schemas.microsoft.com/office/drawing/2014/main" id="{708B29A6-F145-2399-D00E-4716DA24628A}"/>
              </a:ext>
            </a:extLst>
          </p:cNvPr>
          <p:cNvSpPr txBox="1"/>
          <p:nvPr/>
        </p:nvSpPr>
        <p:spPr>
          <a:xfrm>
            <a:off x="6273800" y="282692"/>
            <a:ext cx="6045641" cy="102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015" tIns="11004" rIns="22015" bIns="11004" anchor="t" anchorCtr="0">
            <a:spAutoFit/>
          </a:bodyPr>
          <a:lstStyle/>
          <a:p>
            <a:pPr algn="ctr" defTabSz="220188">
              <a:buClr>
                <a:srgbClr val="000000"/>
              </a:buClr>
              <a:defRPr/>
            </a:pPr>
            <a:r>
              <a:rPr lang="en-US" sz="3250" kern="0" dirty="0">
                <a:latin typeface="Arial"/>
                <a:ea typeface="Arial"/>
                <a:cs typeface="Arial"/>
                <a:sym typeface="Arial"/>
              </a:rPr>
              <a:t>Earth System Model </a:t>
            </a:r>
            <a:r>
              <a:rPr lang="en-US" sz="3250" b="1" kern="0" dirty="0">
                <a:latin typeface="Arial"/>
                <a:ea typeface="Arial"/>
                <a:cs typeface="Arial"/>
                <a:sym typeface="Arial"/>
              </a:rPr>
              <a:t>Benchmarking</a:t>
            </a:r>
            <a:endParaRPr sz="337" b="1" kern="0" dirty="0"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8A59C8-1F5F-250C-2D0A-0B0DD655E59C}"/>
              </a:ext>
            </a:extLst>
          </p:cNvPr>
          <p:cNvSpPr txBox="1"/>
          <p:nvPr/>
        </p:nvSpPr>
        <p:spPr>
          <a:xfrm>
            <a:off x="3118518" y="771735"/>
            <a:ext cx="292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ESMs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(benchmarked models!)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73AE4-D241-5A2C-6F2D-85EE6B9DDE60}"/>
              </a:ext>
            </a:extLst>
          </p:cNvPr>
          <p:cNvSpPr txBox="1"/>
          <p:nvPr/>
        </p:nvSpPr>
        <p:spPr>
          <a:xfrm rot="16200000">
            <a:off x="-1155908" y="4384578"/>
            <a:ext cx="472374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CARDAMOM Benchmarks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63DC36-2CF1-AFBE-D80A-217602704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6576" y="1600200"/>
            <a:ext cx="4605554" cy="517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94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41384-167D-396A-FCA0-B5CD8A4A2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2;p5">
            <a:hlinkClick r:id="rId3"/>
            <a:extLst>
              <a:ext uri="{FF2B5EF4-FFF2-40B4-BE49-F238E27FC236}">
                <a16:creationId xmlns:a16="http://schemas.microsoft.com/office/drawing/2014/main" id="{7CA5F63C-2507-ACBA-1B9A-0A15BC6788AB}"/>
              </a:ext>
            </a:extLst>
          </p:cNvPr>
          <p:cNvSpPr txBox="1"/>
          <p:nvPr/>
        </p:nvSpPr>
        <p:spPr>
          <a:xfrm>
            <a:off x="2510722" y="120155"/>
            <a:ext cx="7887961" cy="120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015" tIns="11004" rIns="22015" bIns="11004" anchor="t" anchorCtr="0">
            <a:spAutoFit/>
          </a:bodyPr>
          <a:lstStyle/>
          <a:p>
            <a:pPr algn="ctr" defTabSz="220188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3200" b="1" kern="0" dirty="0">
                <a:latin typeface="Arial"/>
                <a:ea typeface="Arial"/>
                <a:cs typeface="Arial"/>
                <a:sym typeface="Arial"/>
              </a:rPr>
              <a:t>OCO-2/3 and SIF</a:t>
            </a:r>
          </a:p>
          <a:p>
            <a:pPr algn="ctr" fontAlgn="base"/>
            <a:r>
              <a:rPr lang="en-US" sz="2000" dirty="0"/>
              <a:t>Dr. Vivienne Payne, Project Scientist​</a:t>
            </a:r>
          </a:p>
          <a:p>
            <a:pPr algn="ctr" fontAlgn="base"/>
            <a:r>
              <a:rPr lang="en-US" sz="2000" dirty="0"/>
              <a:t>Dr. Nicholas Parazoo, Deputy Project Scientist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237A11-5DDE-C789-9ECE-2DBC16787A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201" y="173119"/>
            <a:ext cx="1600200" cy="14353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917378-C3E2-337D-4715-C982DD3DE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92" y="142639"/>
            <a:ext cx="1462907" cy="1462907"/>
          </a:xfrm>
          <a:prstGeom prst="rect">
            <a:avLst/>
          </a:prstGeom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4CF59C7C-DC2C-7582-5BBB-B447BB240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6" y="5026429"/>
            <a:ext cx="2255985" cy="21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6E74190-0CAD-8D36-1EC4-E69A15AED6AA}"/>
              </a:ext>
            </a:extLst>
          </p:cNvPr>
          <p:cNvGrpSpPr/>
          <p:nvPr/>
        </p:nvGrpSpPr>
        <p:grpSpPr>
          <a:xfrm>
            <a:off x="7378774" y="1638125"/>
            <a:ext cx="5097870" cy="2823825"/>
            <a:chOff x="7378774" y="1638125"/>
            <a:chExt cx="5097870" cy="282382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C6B63-54D4-8BD2-4CB7-F8335F44ED6C}"/>
                </a:ext>
              </a:extLst>
            </p:cNvPr>
            <p:cNvSpPr txBox="1"/>
            <p:nvPr/>
          </p:nvSpPr>
          <p:spPr>
            <a:xfrm>
              <a:off x="7378774" y="1638125"/>
              <a:ext cx="50978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OCO-3 SIF SAMs (~80 km x 80 km)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455F7EC-A5F6-1AA3-ECE5-F8D404194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21858" y="2125150"/>
              <a:ext cx="4902200" cy="23368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F488F8-0223-3EEB-D2D9-F6DBDFC292CD}"/>
              </a:ext>
            </a:extLst>
          </p:cNvPr>
          <p:cNvGrpSpPr/>
          <p:nvPr/>
        </p:nvGrpSpPr>
        <p:grpSpPr>
          <a:xfrm>
            <a:off x="9389504" y="4555778"/>
            <a:ext cx="3466952" cy="2378422"/>
            <a:chOff x="9389504" y="4555778"/>
            <a:chExt cx="3466952" cy="2378422"/>
          </a:xfrm>
        </p:grpSpPr>
        <p:pic>
          <p:nvPicPr>
            <p:cNvPr id="1031" name="Picture 7">
              <a:extLst>
                <a:ext uri="{FF2B5EF4-FFF2-40B4-BE49-F238E27FC236}">
                  <a16:creationId xmlns:a16="http://schemas.microsoft.com/office/drawing/2014/main" id="{870380CF-9A10-E9A2-1642-B4FBC000C2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15881" r="-1" b="-1801"/>
            <a:stretch>
              <a:fillRect/>
            </a:stretch>
          </p:blipFill>
          <p:spPr bwMode="auto">
            <a:xfrm>
              <a:off x="9389504" y="4948975"/>
              <a:ext cx="3466952" cy="1985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DD2882B-3B2B-4566-FEB2-19CF55FA3D3D}"/>
                </a:ext>
              </a:extLst>
            </p:cNvPr>
            <p:cNvSpPr txBox="1"/>
            <p:nvPr/>
          </p:nvSpPr>
          <p:spPr>
            <a:xfrm>
              <a:off x="9626600" y="4555778"/>
              <a:ext cx="31181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Example: Bonn, Germany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93D08D0-32D5-0336-21FE-94AC2A39468E}"/>
                </a:ext>
              </a:extLst>
            </p:cNvPr>
            <p:cNvSpPr txBox="1"/>
            <p:nvPr/>
          </p:nvSpPr>
          <p:spPr>
            <a:xfrm>
              <a:off x="11455400" y="6096000"/>
              <a:ext cx="410690" cy="500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X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290B04-66E7-ABEF-BFD1-88C5740F2D03}"/>
              </a:ext>
            </a:extLst>
          </p:cNvPr>
          <p:cNvGrpSpPr/>
          <p:nvPr/>
        </p:nvGrpSpPr>
        <p:grpSpPr>
          <a:xfrm>
            <a:off x="2957884" y="1699680"/>
            <a:ext cx="3825550" cy="2787715"/>
            <a:chOff x="2957884" y="1699680"/>
            <a:chExt cx="3825550" cy="278771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72F67C2-6B85-4E56-303D-FDBFC9571DD6}"/>
                </a:ext>
              </a:extLst>
            </p:cNvPr>
            <p:cNvGrpSpPr/>
            <p:nvPr/>
          </p:nvGrpSpPr>
          <p:grpSpPr>
            <a:xfrm>
              <a:off x="2957884" y="1994604"/>
              <a:ext cx="3825550" cy="2492791"/>
              <a:chOff x="2957884" y="1994604"/>
              <a:chExt cx="3825550" cy="2492791"/>
            </a:xfrm>
          </p:grpSpPr>
          <p:pic>
            <p:nvPicPr>
              <p:cNvPr id="5" name="Picture 4" descr="Map&#10;&#10;AI-generated content may be incorrect.">
                <a:extLst>
                  <a:ext uri="{FF2B5EF4-FFF2-40B4-BE49-F238E27FC236}">
                    <a16:creationId xmlns:a16="http://schemas.microsoft.com/office/drawing/2014/main" id="{9928649E-C2A4-C9FC-8491-75714E766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2013" y="1994604"/>
                <a:ext cx="3811421" cy="2382138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FCB1D22-BEE6-8B0C-AC26-6B5F20ED18C9}"/>
                  </a:ext>
                </a:extLst>
              </p:cNvPr>
              <p:cNvSpPr txBox="1"/>
              <p:nvPr/>
            </p:nvSpPr>
            <p:spPr>
              <a:xfrm>
                <a:off x="2957884" y="3964175"/>
                <a:ext cx="14738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/>
                  <a:t>Svoboda et al., 2025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3E6FE35-1703-A704-73DF-E8644F94CAF2}"/>
                </a:ext>
              </a:extLst>
            </p:cNvPr>
            <p:cNvSpPr txBox="1"/>
            <p:nvPr/>
          </p:nvSpPr>
          <p:spPr>
            <a:xfrm>
              <a:off x="3531278" y="1699680"/>
              <a:ext cx="28761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Reconstructed SIF Map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D7824B-B8EF-276A-0DD2-C21D7E2DCFDC}"/>
              </a:ext>
            </a:extLst>
          </p:cNvPr>
          <p:cNvGrpSpPr/>
          <p:nvPr/>
        </p:nvGrpSpPr>
        <p:grpSpPr>
          <a:xfrm>
            <a:off x="2912865" y="4771446"/>
            <a:ext cx="3723515" cy="2539251"/>
            <a:chOff x="2912865" y="4771446"/>
            <a:chExt cx="3723515" cy="253925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CCC1440-4D02-511B-011D-1EC4FFE95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2865" y="5171556"/>
              <a:ext cx="3723515" cy="2139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E4F9FFE-1191-9550-8437-7C0D0BE27D47}"/>
                </a:ext>
              </a:extLst>
            </p:cNvPr>
            <p:cNvSpPr txBox="1"/>
            <p:nvPr/>
          </p:nvSpPr>
          <p:spPr>
            <a:xfrm>
              <a:off x="3728603" y="4771446"/>
              <a:ext cx="2350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Tower SIF Network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0D3EA7-CB46-E7D3-31E8-6547939ACC58}"/>
              </a:ext>
            </a:extLst>
          </p:cNvPr>
          <p:cNvGrpSpPr/>
          <p:nvPr/>
        </p:nvGrpSpPr>
        <p:grpSpPr>
          <a:xfrm>
            <a:off x="177800" y="1701749"/>
            <a:ext cx="2622901" cy="3004229"/>
            <a:chOff x="-16784" y="1701749"/>
            <a:chExt cx="2622901" cy="300422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8FF136E-9F86-3A00-E1E1-92270A924579}"/>
                </a:ext>
              </a:extLst>
            </p:cNvPr>
            <p:cNvGrpSpPr/>
            <p:nvPr/>
          </p:nvGrpSpPr>
          <p:grpSpPr>
            <a:xfrm>
              <a:off x="334984" y="1701749"/>
              <a:ext cx="2271133" cy="3004229"/>
              <a:chOff x="5346612" y="599791"/>
              <a:chExt cx="4254501" cy="601196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CD4A45E-604D-2075-0B4C-90E635D72E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46612" y="599791"/>
                <a:ext cx="3824685" cy="5571483"/>
              </a:xfrm>
              <a:prstGeom prst="rect">
                <a:avLst/>
              </a:prstGeom>
              <a:ln w="28575">
                <a:noFill/>
              </a:ln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5DD0469-07C7-6756-063A-E13FAA536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46613" y="6197600"/>
                <a:ext cx="4254500" cy="414155"/>
              </a:xfrm>
              <a:prstGeom prst="rect">
                <a:avLst/>
              </a:prstGeom>
              <a:ln w="28575">
                <a:noFill/>
              </a:ln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50AB46C-A6CD-CE45-6242-BF9AD2234831}"/>
                </a:ext>
              </a:extLst>
            </p:cNvPr>
            <p:cNvSpPr txBox="1"/>
            <p:nvPr/>
          </p:nvSpPr>
          <p:spPr>
            <a:xfrm rot="16200000">
              <a:off x="-582002" y="3750891"/>
              <a:ext cx="14382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Sun et al., 2017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920E7E8-7915-0EAD-EB77-F3BC240F8D30}"/>
              </a:ext>
            </a:extLst>
          </p:cNvPr>
          <p:cNvSpPr txBox="1"/>
          <p:nvPr/>
        </p:nvSpPr>
        <p:spPr>
          <a:xfrm>
            <a:off x="1850327" y="269014"/>
            <a:ext cx="17054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11+ Years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Global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2 week repeat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~1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2580AB-0C8B-72B3-4B73-8669260D799C}"/>
              </a:ext>
            </a:extLst>
          </p:cNvPr>
          <p:cNvSpPr txBox="1"/>
          <p:nvPr/>
        </p:nvSpPr>
        <p:spPr>
          <a:xfrm>
            <a:off x="9626600" y="288243"/>
            <a:ext cx="1318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6+ Years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52°S-52°N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Diurnal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~3 km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F27EFD0-C0EA-D91E-86EF-80B982B6AD95}"/>
              </a:ext>
            </a:extLst>
          </p:cNvPr>
          <p:cNvGrpSpPr/>
          <p:nvPr/>
        </p:nvGrpSpPr>
        <p:grpSpPr>
          <a:xfrm>
            <a:off x="6813794" y="4525001"/>
            <a:ext cx="3723514" cy="2733109"/>
            <a:chOff x="6813794" y="4525001"/>
            <a:chExt cx="3723514" cy="273310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782652A-F66E-37DE-DFC3-C538F1FA1644}"/>
                </a:ext>
              </a:extLst>
            </p:cNvPr>
            <p:cNvGrpSpPr/>
            <p:nvPr/>
          </p:nvGrpSpPr>
          <p:grpSpPr>
            <a:xfrm>
              <a:off x="7252835" y="4525001"/>
              <a:ext cx="2009022" cy="2227899"/>
              <a:chOff x="7252835" y="4525001"/>
              <a:chExt cx="2009022" cy="222789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8E2C4BE-BE76-F1EF-660D-4BA77BC5F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52835" y="4948975"/>
                <a:ext cx="2009022" cy="1803925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1041EBB-BFAB-B8DE-F22F-7486425A56B1}"/>
                  </a:ext>
                </a:extLst>
              </p:cNvPr>
              <p:cNvSpPr txBox="1"/>
              <p:nvPr/>
            </p:nvSpPr>
            <p:spPr>
              <a:xfrm>
                <a:off x="7255813" y="4525001"/>
                <a:ext cx="19094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SAM Locations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D2BC4D0-3058-050A-394B-60EE39C06466}"/>
                </a:ext>
              </a:extLst>
            </p:cNvPr>
            <p:cNvSpPr txBox="1"/>
            <p:nvPr/>
          </p:nvSpPr>
          <p:spPr>
            <a:xfrm>
              <a:off x="6813794" y="6858000"/>
              <a:ext cx="37235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https://ocov3.jpl.nasa.gov/</a:t>
              </a:r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sams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48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5A3594D9-F5B6-7595-FB66-901016929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59" y="1523999"/>
            <a:ext cx="6154141" cy="48867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386F9-68D5-560B-D8E1-A39B2FD99A6A}"/>
              </a:ext>
            </a:extLst>
          </p:cNvPr>
          <p:cNvSpPr txBox="1"/>
          <p:nvPr/>
        </p:nvSpPr>
        <p:spPr>
          <a:xfrm>
            <a:off x="268222" y="6904174"/>
            <a:ext cx="4384405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7" i="1" dirty="0"/>
              <a:t>Schimel and Carroll, Annual Reviews, 2024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6084CAA-1F60-621B-E7F8-9519422A3039}"/>
              </a:ext>
            </a:extLst>
          </p:cNvPr>
          <p:cNvSpPr txBox="1">
            <a:spLocks/>
          </p:cNvSpPr>
          <p:nvPr/>
        </p:nvSpPr>
        <p:spPr>
          <a:xfrm>
            <a:off x="718875" y="455455"/>
            <a:ext cx="11567050" cy="811693"/>
          </a:xfrm>
          <a:prstGeom prst="rect">
            <a:avLst/>
          </a:prstGeom>
        </p:spPr>
        <p:txBody>
          <a:bodyPr vert="horz" lIns="92479" tIns="46239" rIns="92479" bIns="4623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Aft>
                <a:spcPts val="303"/>
              </a:spcAft>
            </a:pPr>
            <a:r>
              <a:rPr lang="en-US" sz="3034" b="1" dirty="0">
                <a:latin typeface="Arial" panose="020B0604020202020204" pitchFamily="34" charset="0"/>
                <a:cs typeface="Arial" panose="020B0604020202020204" pitchFamily="34" charset="0"/>
              </a:rPr>
              <a:t>Background: Earth’s carbon budget uncertainty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A52032B-1B18-5823-502D-E771A1FB3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9603" y="1679406"/>
            <a:ext cx="4726322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71450" indent="-171450" defTabSz="9144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Question: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accurately are Earth System Models (ESMs) capturing carbon-climate feedbacks under changing forcing?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Challenge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ESM projections are uncertain, due to state, flux and process uncertainties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pportunity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ESM model dynamics and climate sensitivity can be benchmarked with </a:t>
            </a:r>
            <a:r>
              <a:rPr kumimoji="0" lang="en-US" altLang="en-US" sz="20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contemporary satellite program of record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Missing piece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Re-analysis of contemporary carbon, water and energy cycles remains elusive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83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86F4716-8453-F4AD-0A70-5F60EAD8C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2" t="8250" b="8252"/>
          <a:stretch/>
        </p:blipFill>
        <p:spPr bwMode="auto">
          <a:xfrm>
            <a:off x="6673531" y="1493395"/>
            <a:ext cx="5503232" cy="34887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9BC0AD-46B2-A095-6E6D-22396F457B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04" t="51879" b="2483"/>
          <a:stretch/>
        </p:blipFill>
        <p:spPr>
          <a:xfrm>
            <a:off x="787400" y="1453620"/>
            <a:ext cx="5205138" cy="36377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1DA50E4-2735-1BA7-CD49-5F4B269E0B15}"/>
              </a:ext>
            </a:extLst>
          </p:cNvPr>
          <p:cNvSpPr txBox="1"/>
          <p:nvPr/>
        </p:nvSpPr>
        <p:spPr>
          <a:xfrm>
            <a:off x="1431249" y="914400"/>
            <a:ext cx="46602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Global Land </a:t>
            </a:r>
            <a:r>
              <a:rPr lang="en-US" sz="2400" b="1" u="sng" dirty="0"/>
              <a:t>Carbon</a:t>
            </a:r>
            <a:r>
              <a:rPr lang="en-US" sz="2400" b="1" dirty="0"/>
              <a:t> Exchange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F303D5-C30D-16E7-BF76-BD111D6A4C64}"/>
              </a:ext>
            </a:extLst>
          </p:cNvPr>
          <p:cNvSpPr txBox="1"/>
          <p:nvPr/>
        </p:nvSpPr>
        <p:spPr>
          <a:xfrm>
            <a:off x="7110723" y="914400"/>
            <a:ext cx="44276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Global Land </a:t>
            </a:r>
            <a:r>
              <a:rPr lang="en-US" sz="2400" b="1" u="sng" dirty="0"/>
              <a:t>Water</a:t>
            </a:r>
            <a:r>
              <a:rPr lang="en-US" sz="2400" b="1" dirty="0"/>
              <a:t> Exchange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0BD98F-942D-21C4-E7D2-485BFA0CA91F}"/>
              </a:ext>
            </a:extLst>
          </p:cNvPr>
          <p:cNvSpPr txBox="1"/>
          <p:nvPr/>
        </p:nvSpPr>
        <p:spPr>
          <a:xfrm>
            <a:off x="3389969" y="4287831"/>
            <a:ext cx="2303836" cy="38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96" i="1" dirty="0" err="1"/>
              <a:t>Friedlingstein</a:t>
            </a:r>
            <a:r>
              <a:rPr lang="en-US" sz="1896" i="1" dirty="0"/>
              <a:t>, 2020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3EA1D7-6C20-426A-0F1F-117D6CEFB891}"/>
              </a:ext>
            </a:extLst>
          </p:cNvPr>
          <p:cNvSpPr txBox="1"/>
          <p:nvPr/>
        </p:nvSpPr>
        <p:spPr>
          <a:xfrm>
            <a:off x="7273639" y="4287831"/>
            <a:ext cx="2938625" cy="38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96" i="1" dirty="0" err="1"/>
              <a:t>Pascolini</a:t>
            </a:r>
            <a:r>
              <a:rPr lang="en-US" sz="1896" i="1" dirty="0"/>
              <a:t>-Campbell, 2020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FFF028-A0B4-7CF0-E319-8AB325549C3C}"/>
              </a:ext>
            </a:extLst>
          </p:cNvPr>
          <p:cNvSpPr txBox="1"/>
          <p:nvPr/>
        </p:nvSpPr>
        <p:spPr>
          <a:xfrm>
            <a:off x="666273" y="5644620"/>
            <a:ext cx="11672254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2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Current Estimates of Carbon and Water Flux are Uncertain and Incomplete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2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 processes are coupled, and should (must!) be treated as such</a:t>
            </a:r>
          </a:p>
        </p:txBody>
      </p:sp>
    </p:spTree>
    <p:extLst>
      <p:ext uri="{BB962C8B-B14F-4D97-AF65-F5344CB8AC3E}">
        <p14:creationId xmlns:p14="http://schemas.microsoft.com/office/powerpoint/2010/main" val="323802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9D8C8-8982-465B-7026-F31AB1385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F5FCB7-E635-6A92-2DAD-C41BB23C52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08"/>
          <a:stretch>
            <a:fillRect/>
          </a:stretch>
        </p:blipFill>
        <p:spPr>
          <a:xfrm>
            <a:off x="1079329" y="914400"/>
            <a:ext cx="10909471" cy="5993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482F39-121A-635D-5074-AE5595976C78}"/>
              </a:ext>
            </a:extLst>
          </p:cNvPr>
          <p:cNvSpPr txBox="1"/>
          <p:nvPr/>
        </p:nvSpPr>
        <p:spPr>
          <a:xfrm>
            <a:off x="8053159" y="6396335"/>
            <a:ext cx="3708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Worden et al., GCB, 2025</a:t>
            </a:r>
          </a:p>
        </p:txBody>
      </p:sp>
      <p:sp>
        <p:nvSpPr>
          <p:cNvPr id="4" name="Google Shape;352;p5">
            <a:hlinkClick r:id="rId4"/>
            <a:extLst>
              <a:ext uri="{FF2B5EF4-FFF2-40B4-BE49-F238E27FC236}">
                <a16:creationId xmlns:a16="http://schemas.microsoft.com/office/drawing/2014/main" id="{A81EA974-6A5C-27A5-2B07-D58E605ACDB8}"/>
              </a:ext>
            </a:extLst>
          </p:cNvPr>
          <p:cNvSpPr txBox="1"/>
          <p:nvPr/>
        </p:nvSpPr>
        <p:spPr>
          <a:xfrm>
            <a:off x="361244" y="228600"/>
            <a:ext cx="4998156" cy="52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015" tIns="11004" rIns="22015" bIns="11004" anchor="t" anchorCtr="0">
            <a:spAutoFit/>
          </a:bodyPr>
          <a:lstStyle/>
          <a:p>
            <a:pPr defTabSz="220188">
              <a:buClr>
                <a:srgbClr val="000000"/>
              </a:buClr>
              <a:defRPr/>
            </a:pPr>
            <a:r>
              <a:rPr lang="en-US" sz="3250" b="1" kern="0" dirty="0">
                <a:latin typeface="Arial"/>
                <a:ea typeface="Arial"/>
                <a:cs typeface="Arial"/>
                <a:sym typeface="Arial"/>
              </a:rPr>
              <a:t>Earth Observables</a:t>
            </a:r>
            <a:endParaRPr sz="337" kern="0" dirty="0"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F75BDA-269A-8F23-B2A3-B8ABDFFFE5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509" t="5119" r="37211" b="87178"/>
          <a:stretch>
            <a:fillRect/>
          </a:stretch>
        </p:blipFill>
        <p:spPr>
          <a:xfrm rot="21261742">
            <a:off x="6218065" y="1064567"/>
            <a:ext cx="914400" cy="461666"/>
          </a:xfrm>
          <a:prstGeom prst="rect">
            <a:avLst/>
          </a:prstGeom>
        </p:spPr>
      </p:pic>
      <p:sp>
        <p:nvSpPr>
          <p:cNvPr id="9" name="Triangle 8">
            <a:extLst>
              <a:ext uri="{FF2B5EF4-FFF2-40B4-BE49-F238E27FC236}">
                <a16:creationId xmlns:a16="http://schemas.microsoft.com/office/drawing/2014/main" id="{E746888A-38B3-5BD7-D4DA-520101DF7C8C}"/>
              </a:ext>
            </a:extLst>
          </p:cNvPr>
          <p:cNvSpPr/>
          <p:nvPr/>
        </p:nvSpPr>
        <p:spPr>
          <a:xfrm rot="1345869">
            <a:off x="5790888" y="1404194"/>
            <a:ext cx="641264" cy="2372421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41231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2AB9B0-45E9-49FD-8A24-D65125E053C0}"/>
              </a:ext>
            </a:extLst>
          </p:cNvPr>
          <p:cNvSpPr txBox="1"/>
          <p:nvPr/>
        </p:nvSpPr>
        <p:spPr>
          <a:xfrm>
            <a:off x="5362521" y="2667000"/>
            <a:ext cx="130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Leaf temperature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B22621-2757-F4C4-3E83-43E117B65502}"/>
              </a:ext>
            </a:extLst>
          </p:cNvPr>
          <p:cNvGrpSpPr/>
          <p:nvPr/>
        </p:nvGrpSpPr>
        <p:grpSpPr>
          <a:xfrm>
            <a:off x="2844800" y="211339"/>
            <a:ext cx="9812775" cy="3208618"/>
            <a:chOff x="2844800" y="211339"/>
            <a:chExt cx="9812775" cy="320861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16C7420-4DAF-66DD-4E17-29527F16FAA0}"/>
                </a:ext>
              </a:extLst>
            </p:cNvPr>
            <p:cNvSpPr/>
            <p:nvPr/>
          </p:nvSpPr>
          <p:spPr>
            <a:xfrm>
              <a:off x="2844800" y="1752600"/>
              <a:ext cx="1066800" cy="914400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6E931F-D353-9D58-73BF-A637A719AEF9}"/>
                </a:ext>
              </a:extLst>
            </p:cNvPr>
            <p:cNvSpPr/>
            <p:nvPr/>
          </p:nvSpPr>
          <p:spPr>
            <a:xfrm>
              <a:off x="4216400" y="1295400"/>
              <a:ext cx="1066800" cy="914400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5C07F35-D9E7-894B-9098-3185056A113C}"/>
                </a:ext>
              </a:extLst>
            </p:cNvPr>
            <p:cNvSpPr/>
            <p:nvPr/>
          </p:nvSpPr>
          <p:spPr>
            <a:xfrm>
              <a:off x="5359400" y="2505557"/>
              <a:ext cx="1235961" cy="914400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63F77D5-E052-C7AA-2CED-58CF5B3495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9400" y="243840"/>
              <a:ext cx="365760" cy="36576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50980F-A03C-33BA-9D40-9448FF61A3C8}"/>
                </a:ext>
              </a:extLst>
            </p:cNvPr>
            <p:cNvSpPr txBox="1"/>
            <p:nvPr/>
          </p:nvSpPr>
          <p:spPr>
            <a:xfrm>
              <a:off x="5816600" y="211339"/>
              <a:ext cx="68409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=  FLEX L2 Fluorescence + Vegetation Products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42AF4717-DB9B-27A3-FC3F-F045FBA3C78D}"/>
              </a:ext>
            </a:extLst>
          </p:cNvPr>
          <p:cNvSpPr/>
          <p:nvPr/>
        </p:nvSpPr>
        <p:spPr>
          <a:xfrm>
            <a:off x="5485029" y="1722856"/>
            <a:ext cx="712571" cy="730694"/>
          </a:xfrm>
          <a:prstGeom prst="ellipse">
            <a:avLst/>
          </a:prstGeom>
          <a:noFill/>
          <a:ln w="635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88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">
            <a:hlinkClick r:id="rId3"/>
          </p:cNvPr>
          <p:cNvSpPr txBox="1"/>
          <p:nvPr/>
        </p:nvSpPr>
        <p:spPr>
          <a:xfrm>
            <a:off x="482600" y="228600"/>
            <a:ext cx="10484320" cy="94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015" tIns="11004" rIns="22015" bIns="11004" anchor="t" anchorCtr="0">
            <a:spAutoFit/>
          </a:bodyPr>
          <a:lstStyle/>
          <a:p>
            <a:pPr defTabSz="220188">
              <a:buClr>
                <a:srgbClr val="000000"/>
              </a:buClr>
              <a:defRPr/>
            </a:pPr>
            <a:r>
              <a:rPr lang="en-US" sz="3250" b="1" kern="0" dirty="0">
                <a:latin typeface="Arial"/>
                <a:ea typeface="Arial"/>
                <a:cs typeface="Arial"/>
                <a:sym typeface="Arial"/>
              </a:rPr>
              <a:t>Observations and Models</a:t>
            </a:r>
          </a:p>
          <a:p>
            <a:pPr defTabSz="220188">
              <a:buClr>
                <a:srgbClr val="000000"/>
              </a:buClr>
              <a:defRPr/>
            </a:pPr>
            <a:r>
              <a:rPr lang="en-US" sz="2400" b="1" kern="0" dirty="0">
                <a:ea typeface="Arial"/>
                <a:cs typeface="Arial"/>
                <a:sym typeface="Arial"/>
              </a:rPr>
              <a:t>Both Essential to Advance Science and Realize Societal Benefits</a:t>
            </a:r>
            <a:endParaRPr lang="en-US" sz="2400" kern="0" dirty="0">
              <a:cs typeface="Arial"/>
              <a:sym typeface="Arial"/>
            </a:endParaRPr>
          </a:p>
          <a:p>
            <a:pPr defTabSz="220188">
              <a:buClr>
                <a:srgbClr val="000000"/>
              </a:buClr>
              <a:defRPr/>
            </a:pPr>
            <a:endParaRPr sz="337" kern="0" dirty="0"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5"/>
          <p:cNvSpPr txBox="1"/>
          <p:nvPr/>
        </p:nvSpPr>
        <p:spPr>
          <a:xfrm>
            <a:off x="1838212" y="1447800"/>
            <a:ext cx="2109951" cy="458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015" tIns="11004" rIns="22015" bIns="11004" anchor="t" anchorCtr="0">
            <a:spAutoFit/>
          </a:bodyPr>
          <a:lstStyle/>
          <a:p>
            <a:pPr algn="ctr" defTabSz="220188">
              <a:buClr>
                <a:srgbClr val="000000"/>
              </a:buClr>
              <a:defRPr/>
            </a:pPr>
            <a:r>
              <a:rPr lang="en-US" sz="2832" b="1" kern="0" dirty="0">
                <a:latin typeface="Calibri"/>
                <a:ea typeface="Calibri"/>
                <a:cs typeface="Calibri"/>
                <a:sym typeface="Calibri"/>
              </a:rPr>
              <a:t>Observations</a:t>
            </a:r>
            <a:endParaRPr sz="2832" kern="0" dirty="0">
              <a:latin typeface="Arial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4EB400-0B6F-EAFA-D12A-BE980B285D0A}"/>
              </a:ext>
            </a:extLst>
          </p:cNvPr>
          <p:cNvGrpSpPr/>
          <p:nvPr/>
        </p:nvGrpSpPr>
        <p:grpSpPr>
          <a:xfrm>
            <a:off x="5758064" y="1665060"/>
            <a:ext cx="3539899" cy="1571035"/>
            <a:chOff x="5340798" y="1817460"/>
            <a:chExt cx="3539899" cy="1571035"/>
          </a:xfrm>
        </p:grpSpPr>
        <p:sp>
          <p:nvSpPr>
            <p:cNvPr id="358" name="Google Shape;358;p5"/>
            <p:cNvSpPr txBox="1"/>
            <p:nvPr/>
          </p:nvSpPr>
          <p:spPr>
            <a:xfrm>
              <a:off x="5340798" y="1817460"/>
              <a:ext cx="3539899" cy="925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015" tIns="11004" rIns="22015" bIns="11004" anchor="t" anchorCtr="0">
              <a:spAutoFit/>
            </a:bodyPr>
            <a:lstStyle/>
            <a:p>
              <a:pPr marL="288990" indent="-288990" defTabSz="220188">
                <a:spcAft>
                  <a:spcPts val="303"/>
                </a:spcAft>
                <a:buClr>
                  <a:schemeClr val="tx1"/>
                </a:buClr>
                <a:buSzPct val="75000"/>
                <a:buFont typeface="Arial" panose="020B0604020202020204" pitchFamily="34" charset="0"/>
                <a:buChar char="•"/>
                <a:defRPr/>
              </a:pPr>
              <a:r>
                <a:rPr lang="en-US" sz="1707" kern="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Informs Process Descriptions</a:t>
              </a:r>
              <a:endParaRPr sz="1707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288990" indent="-288990" defTabSz="220188">
                <a:spcAft>
                  <a:spcPts val="303"/>
                </a:spcAft>
                <a:buClr>
                  <a:schemeClr val="tx1"/>
                </a:buClr>
                <a:buSzPct val="75000"/>
                <a:buFont typeface="Arial" panose="020B0604020202020204" pitchFamily="34" charset="0"/>
                <a:buChar char="•"/>
                <a:defRPr/>
              </a:pPr>
              <a:r>
                <a:rPr lang="en-US" sz="1707" kern="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Validation and Improvement </a:t>
              </a:r>
              <a:endParaRPr sz="1707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288990" indent="-288990" defTabSz="220188">
                <a:spcAft>
                  <a:spcPts val="303"/>
                </a:spcAft>
                <a:buClr>
                  <a:schemeClr val="tx1"/>
                </a:buClr>
                <a:buSzPct val="75000"/>
                <a:buFont typeface="Arial" panose="020B0604020202020204" pitchFamily="34" charset="0"/>
                <a:buChar char="•"/>
                <a:defRPr/>
              </a:pPr>
              <a:r>
                <a:rPr lang="en-US" sz="1707" kern="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Initial conditions for Forecasts</a:t>
              </a:r>
              <a:endParaRPr sz="1707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5788791" y="2908168"/>
              <a:ext cx="2139202" cy="480327"/>
            </a:xfrm>
            <a:prstGeom prst="rightArrow">
              <a:avLst>
                <a:gd name="adj1" fmla="val 33183"/>
                <a:gd name="adj2" fmla="val 104730"/>
              </a:avLst>
            </a:prstGeom>
            <a:solidFill>
              <a:srgbClr val="B3C6E7"/>
            </a:solidFill>
            <a:ln w="254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2015" tIns="11004" rIns="22015" bIns="11004" anchor="ctr" anchorCtr="0">
              <a:noAutofit/>
            </a:bodyPr>
            <a:lstStyle/>
            <a:p>
              <a:pPr algn="ctr" defTabSz="220188">
                <a:buClr>
                  <a:srgbClr val="000000"/>
                </a:buClr>
                <a:defRPr/>
              </a:pPr>
              <a:endParaRPr sz="2680" kern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C76474-4361-04DB-4145-D1B01BFA5FF7}"/>
              </a:ext>
            </a:extLst>
          </p:cNvPr>
          <p:cNvGrpSpPr/>
          <p:nvPr/>
        </p:nvGrpSpPr>
        <p:grpSpPr>
          <a:xfrm>
            <a:off x="5473968" y="3401063"/>
            <a:ext cx="4762232" cy="1522112"/>
            <a:chOff x="5056702" y="3553463"/>
            <a:chExt cx="4762232" cy="1522112"/>
          </a:xfrm>
        </p:grpSpPr>
        <p:sp>
          <p:nvSpPr>
            <p:cNvPr id="367" name="Google Shape;367;p5"/>
            <p:cNvSpPr/>
            <p:nvPr/>
          </p:nvSpPr>
          <p:spPr>
            <a:xfrm rot="10800000">
              <a:off x="5788792" y="3553463"/>
              <a:ext cx="2118866" cy="482220"/>
            </a:xfrm>
            <a:prstGeom prst="rightArrow">
              <a:avLst>
                <a:gd name="adj1" fmla="val 35598"/>
                <a:gd name="adj2" fmla="val 98006"/>
              </a:avLst>
            </a:prstGeom>
            <a:solidFill>
              <a:srgbClr val="B3C6E7"/>
            </a:solidFill>
            <a:ln w="254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2015" tIns="11004" rIns="22015" bIns="11004" anchor="ctr" anchorCtr="0">
              <a:noAutofit/>
            </a:bodyPr>
            <a:lstStyle/>
            <a:p>
              <a:pPr algn="ctr" defTabSz="220188">
                <a:buClr>
                  <a:srgbClr val="000000"/>
                </a:buClr>
                <a:defRPr/>
              </a:pPr>
              <a:endParaRPr sz="2680" kern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" name="Google Shape;358;p5">
              <a:extLst>
                <a:ext uri="{FF2B5EF4-FFF2-40B4-BE49-F238E27FC236}">
                  <a16:creationId xmlns:a16="http://schemas.microsoft.com/office/drawing/2014/main" id="{822CA7DB-4434-6819-7163-647E1299AD19}"/>
                </a:ext>
              </a:extLst>
            </p:cNvPr>
            <p:cNvSpPr txBox="1"/>
            <p:nvPr/>
          </p:nvSpPr>
          <p:spPr>
            <a:xfrm>
              <a:off x="5056702" y="4191000"/>
              <a:ext cx="4762232" cy="8845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015" tIns="11004" rIns="22015" bIns="11004" anchor="t" anchorCtr="0">
              <a:spAutoFit/>
            </a:bodyPr>
            <a:lstStyle/>
            <a:p>
              <a:pPr marL="288990" indent="-288990" defTabSz="220188">
                <a:spcAft>
                  <a:spcPts val="303"/>
                </a:spcAft>
                <a:buClr>
                  <a:schemeClr val="tx1"/>
                </a:buClr>
                <a:buSzPct val="75000"/>
                <a:buFont typeface="Arial" panose="020B0604020202020204" pitchFamily="34" charset="0"/>
                <a:buChar char="•"/>
                <a:defRPr/>
              </a:pPr>
              <a:r>
                <a:rPr lang="en-US" sz="1618" kern="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Initial Values for Retrievals</a:t>
              </a:r>
            </a:p>
            <a:p>
              <a:pPr marL="288990" indent="-288990" defTabSz="220188">
                <a:spcAft>
                  <a:spcPts val="303"/>
                </a:spcAft>
                <a:buClr>
                  <a:schemeClr val="tx1"/>
                </a:buClr>
                <a:buSzPct val="75000"/>
                <a:buFont typeface="Arial" panose="020B0604020202020204" pitchFamily="34" charset="0"/>
                <a:buChar char="•"/>
                <a:defRPr/>
              </a:pPr>
              <a:r>
                <a:rPr lang="en-US" sz="1618" kern="0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Observing System Development (e.g., OSSE)</a:t>
              </a:r>
            </a:p>
            <a:p>
              <a:pPr marL="288990" indent="-288990" defTabSz="220188">
                <a:spcAft>
                  <a:spcPts val="303"/>
                </a:spcAft>
                <a:buClr>
                  <a:schemeClr val="tx1"/>
                </a:buClr>
                <a:buSzPct val="75000"/>
                <a:buFont typeface="Arial" panose="020B0604020202020204" pitchFamily="34" charset="0"/>
                <a:buChar char="•"/>
                <a:defRPr/>
              </a:pPr>
              <a:r>
                <a:rPr lang="en-US" sz="1618" kern="0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Synthesis and gap filling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85D9111-0BAD-8F94-7E6B-4883378A3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07" y="2035208"/>
            <a:ext cx="4693379" cy="2624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670511-A54A-3011-5153-081CD27506B3}"/>
              </a:ext>
            </a:extLst>
          </p:cNvPr>
          <p:cNvSpPr txBox="1"/>
          <p:nvPr/>
        </p:nvSpPr>
        <p:spPr>
          <a:xfrm>
            <a:off x="402837" y="4886742"/>
            <a:ext cx="58709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432FF"/>
                </a:solidFill>
              </a:rPr>
              <a:t>Source of Knowledge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432FF"/>
                </a:solidFill>
              </a:rPr>
              <a:t>Record of the Past, Present, and Change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432FF"/>
                </a:solidFill>
              </a:rPr>
              <a:t>Rich observation record-- how do we find </a:t>
            </a:r>
            <a:r>
              <a:rPr lang="en-US" sz="1600" b="1" i="1" dirty="0">
                <a:solidFill>
                  <a:srgbClr val="0432FF"/>
                </a:solidFill>
              </a:rPr>
              <a:t>integrated value</a:t>
            </a:r>
            <a:r>
              <a:rPr lang="en-US" sz="1600" dirty="0">
                <a:solidFill>
                  <a:srgbClr val="0432FF"/>
                </a:solidFill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5"/>
                </a:solidFill>
              </a:rPr>
              <a:t>Observations are full of uncertainty and gaps– how can we </a:t>
            </a:r>
            <a:r>
              <a:rPr lang="en-US" sz="1600" b="1" i="1" dirty="0">
                <a:solidFill>
                  <a:schemeClr val="accent5"/>
                </a:solidFill>
              </a:rPr>
              <a:t>reconcile imperfect and/or incomplete observations</a:t>
            </a:r>
            <a:r>
              <a:rPr lang="en-US" sz="1600" dirty="0">
                <a:solidFill>
                  <a:schemeClr val="accent5"/>
                </a:solidFill>
              </a:rPr>
              <a:t>?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5"/>
                </a:solidFill>
              </a:rPr>
              <a:t>Some things are </a:t>
            </a:r>
            <a:r>
              <a:rPr lang="en-US" sz="1600" b="1" i="1" dirty="0">
                <a:solidFill>
                  <a:schemeClr val="accent5"/>
                </a:solidFill>
              </a:rPr>
              <a:t>never directly observable</a:t>
            </a:r>
            <a:r>
              <a:rPr lang="en-US" sz="1600" dirty="0">
                <a:solidFill>
                  <a:schemeClr val="accent5"/>
                </a:solidFill>
              </a:rPr>
              <a:t>, how do we gain information about those?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3979A5-D735-23E3-CBC4-AE5AE9D89F5C}"/>
              </a:ext>
            </a:extLst>
          </p:cNvPr>
          <p:cNvGrpSpPr/>
          <p:nvPr/>
        </p:nvGrpSpPr>
        <p:grpSpPr>
          <a:xfrm>
            <a:off x="9577445" y="1447800"/>
            <a:ext cx="2487555" cy="3036098"/>
            <a:chOff x="9577445" y="1600200"/>
            <a:chExt cx="2487555" cy="3036098"/>
          </a:xfrm>
        </p:grpSpPr>
        <p:sp>
          <p:nvSpPr>
            <p:cNvPr id="363" name="Google Shape;363;p5"/>
            <p:cNvSpPr txBox="1"/>
            <p:nvPr/>
          </p:nvSpPr>
          <p:spPr>
            <a:xfrm>
              <a:off x="10147708" y="1600200"/>
              <a:ext cx="1293847" cy="458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015" tIns="11004" rIns="22015" bIns="11004" anchor="t" anchorCtr="0">
              <a:spAutoFit/>
            </a:bodyPr>
            <a:lstStyle/>
            <a:p>
              <a:pPr algn="ctr" defTabSz="220188">
                <a:buClr>
                  <a:srgbClr val="000000"/>
                </a:buClr>
                <a:defRPr/>
              </a:pPr>
              <a:r>
                <a:rPr lang="en-US" sz="2832" b="1" kern="0" dirty="0">
                  <a:latin typeface="Calibri"/>
                  <a:ea typeface="Calibri"/>
                  <a:cs typeface="Calibri"/>
                  <a:sym typeface="Calibri"/>
                </a:rPr>
                <a:t>Models</a:t>
              </a:r>
              <a:endParaRPr sz="2832" kern="0" dirty="0"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51" name="Google Shape;351;p5"/>
            <p:cNvPicPr preferRelativeResize="0"/>
            <p:nvPr/>
          </p:nvPicPr>
          <p:blipFill rotWithShape="1">
            <a:blip r:embed="rId5">
              <a:alphaModFix/>
            </a:blip>
            <a:srcRect l="2055" t="2639" r="2899" b="1942"/>
            <a:stretch/>
          </p:blipFill>
          <p:spPr>
            <a:xfrm>
              <a:off x="9577445" y="2175251"/>
              <a:ext cx="2487555" cy="2461047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FEC2BC-5932-F7A0-38A0-6C8C9B52C497}"/>
              </a:ext>
            </a:extLst>
          </p:cNvPr>
          <p:cNvSpPr txBox="1"/>
          <p:nvPr/>
        </p:nvSpPr>
        <p:spPr>
          <a:xfrm>
            <a:off x="7569200" y="4886742"/>
            <a:ext cx="533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600" dirty="0">
                <a:solidFill>
                  <a:srgbClr val="0432FF"/>
                </a:solidFill>
              </a:rPr>
              <a:t>Aggregate of Knowledge</a:t>
            </a:r>
          </a:p>
          <a:p>
            <a:pPr algn="r">
              <a:spcAft>
                <a:spcPts val="600"/>
              </a:spcAft>
            </a:pPr>
            <a:r>
              <a:rPr lang="en-US" sz="1600" dirty="0">
                <a:solidFill>
                  <a:srgbClr val="0432FF"/>
                </a:solidFill>
              </a:rPr>
              <a:t>Diagnostic of Past and Present, Prognostic of Future</a:t>
            </a:r>
          </a:p>
          <a:p>
            <a:pPr algn="r">
              <a:spcAft>
                <a:spcPts val="600"/>
              </a:spcAft>
            </a:pPr>
            <a:r>
              <a:rPr lang="en-US" sz="1600" dirty="0">
                <a:solidFill>
                  <a:srgbClr val="0432FF"/>
                </a:solidFill>
              </a:rPr>
              <a:t>Rich modeling toolbox-- how do we </a:t>
            </a:r>
            <a:r>
              <a:rPr lang="en-US" sz="1600" b="1" i="1" dirty="0">
                <a:solidFill>
                  <a:srgbClr val="0432FF"/>
                </a:solidFill>
              </a:rPr>
              <a:t>combine strengths</a:t>
            </a:r>
            <a:r>
              <a:rPr lang="en-US" sz="1600" dirty="0">
                <a:solidFill>
                  <a:srgbClr val="0432FF"/>
                </a:solidFill>
              </a:rPr>
              <a:t>?</a:t>
            </a:r>
          </a:p>
          <a:p>
            <a:pPr algn="r">
              <a:spcAft>
                <a:spcPts val="600"/>
              </a:spcAft>
            </a:pPr>
            <a:r>
              <a:rPr lang="en-US" sz="1600" dirty="0">
                <a:solidFill>
                  <a:schemeClr val="accent5"/>
                </a:solidFill>
              </a:rPr>
              <a:t>Models are full of uncertainty– how can we </a:t>
            </a:r>
            <a:r>
              <a:rPr lang="en-US" sz="1600" b="1" dirty="0">
                <a:solidFill>
                  <a:schemeClr val="accent5"/>
                </a:solidFill>
              </a:rPr>
              <a:t>gauge performance</a:t>
            </a:r>
            <a:r>
              <a:rPr lang="en-US" sz="1600" dirty="0">
                <a:solidFill>
                  <a:schemeClr val="accent5"/>
                </a:solidFill>
              </a:rPr>
              <a:t>? </a:t>
            </a:r>
          </a:p>
          <a:p>
            <a:pPr algn="r">
              <a:spcAft>
                <a:spcPts val="600"/>
              </a:spcAft>
            </a:pPr>
            <a:r>
              <a:rPr lang="en-US" sz="1600" dirty="0">
                <a:solidFill>
                  <a:schemeClr val="accent5"/>
                </a:solidFill>
              </a:rPr>
              <a:t>Some processes are </a:t>
            </a:r>
            <a:r>
              <a:rPr lang="en-US" sz="1600" i="1" dirty="0">
                <a:solidFill>
                  <a:schemeClr val="accent5"/>
                </a:solidFill>
              </a:rPr>
              <a:t>too complex to simulate-- </a:t>
            </a:r>
            <a:r>
              <a:rPr lang="en-US" sz="1600" dirty="0">
                <a:solidFill>
                  <a:schemeClr val="accent5"/>
                </a:solidFill>
              </a:rPr>
              <a:t>how do we constrain a range of complex processes?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25B4E996-561B-3679-1076-C4971FABA272}"/>
              </a:ext>
            </a:extLst>
          </p:cNvPr>
          <p:cNvSpPr txBox="1">
            <a:spLocks noChangeArrowheads="1"/>
          </p:cNvSpPr>
          <p:nvPr/>
        </p:nvSpPr>
        <p:spPr>
          <a:xfrm>
            <a:off x="3031783" y="3598392"/>
            <a:ext cx="6763517" cy="130484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ea typeface="ＭＳ Ｐゴシック" pitchFamily="-106" charset="-128"/>
              </a:rPr>
              <a:t>“Land Biogeochemical Reanalysis” is a key step for bridging the gap between biospheric observations and models</a:t>
            </a:r>
            <a:endParaRPr lang="en-US" altLang="en-US" sz="2400" i="1" dirty="0"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850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build="p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9B555-FC61-32FA-C656-22EE9795A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7A095E-4A9A-9F57-0D59-9DA7EBE75FB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620587" y="6830683"/>
            <a:ext cx="833607" cy="386982"/>
          </a:xfrm>
        </p:spPr>
        <p:txBody>
          <a:bodyPr/>
          <a:lstStyle/>
          <a:p>
            <a:fld id="{C9336775-C238-4BA2-9145-769A49B582A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A3E62D9-D3AD-2050-B6CE-7ECA10FB03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361244" y="6830683"/>
            <a:ext cx="2022971" cy="390595"/>
          </a:xfrm>
        </p:spPr>
        <p:txBody>
          <a:bodyPr/>
          <a:lstStyle/>
          <a:p>
            <a:fld id="{CD8DE3BB-C968-463B-A792-13C1A8F9CDAD}" type="datetime1">
              <a:rPr lang="en-US" smtClean="0"/>
              <a:t>3/3/26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1EBFAF-0F21-7A7C-01E2-2221F1854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240" y="1924975"/>
            <a:ext cx="8290560" cy="46282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276794-F601-B3F9-CF52-BABB156E7EC6}"/>
              </a:ext>
            </a:extLst>
          </p:cNvPr>
          <p:cNvSpPr txBox="1"/>
          <p:nvPr/>
        </p:nvSpPr>
        <p:spPr>
          <a:xfrm>
            <a:off x="5906214" y="1372065"/>
            <a:ext cx="5906612" cy="461665"/>
          </a:xfrm>
          <a:prstGeom prst="rect">
            <a:avLst/>
          </a:prstGeom>
          <a:solidFill>
            <a:schemeClr val="bg1">
              <a:alpha val="70671"/>
            </a:schemeClr>
          </a:solidFill>
        </p:spPr>
        <p:txBody>
          <a:bodyPr wrap="square" rtlCol="0">
            <a:spAutoFit/>
          </a:bodyPr>
          <a:lstStyle/>
          <a:p>
            <a:pPr algn="ctr" defTabSz="220188">
              <a:buClr>
                <a:srgbClr val="000000"/>
              </a:buClr>
              <a:defRPr/>
            </a:pPr>
            <a:r>
              <a:rPr lang="en-US" sz="2400" b="1" kern="0" dirty="0">
                <a:ea typeface="Arial"/>
                <a:cs typeface="Arial"/>
                <a:sym typeface="Arial"/>
              </a:rPr>
              <a:t>Model Structure and Data Interface</a:t>
            </a:r>
            <a:endParaRPr lang="en-US" sz="2400" kern="0" dirty="0"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1DFC64-3B40-0E2E-4212-892820CEFB03}"/>
              </a:ext>
            </a:extLst>
          </p:cNvPr>
          <p:cNvSpPr txBox="1"/>
          <p:nvPr/>
        </p:nvSpPr>
        <p:spPr>
          <a:xfrm>
            <a:off x="9923621" y="6085676"/>
            <a:ext cx="2369559" cy="3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93" i="1" dirty="0"/>
              <a:t>Worden et al., GCB,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FA1D61-9CC9-4619-9978-67F6740CF9F0}"/>
              </a:ext>
            </a:extLst>
          </p:cNvPr>
          <p:cNvSpPr txBox="1"/>
          <p:nvPr/>
        </p:nvSpPr>
        <p:spPr>
          <a:xfrm>
            <a:off x="4714240" y="1889486"/>
            <a:ext cx="1055097" cy="118673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133" b="1" u="sng" baseline="-25000" dirty="0"/>
              <a:t>Drivers:</a:t>
            </a:r>
          </a:p>
          <a:p>
            <a:r>
              <a:rPr lang="en-US" sz="1707" i="1" baseline="-25000" dirty="0"/>
              <a:t>Burned area</a:t>
            </a:r>
          </a:p>
          <a:p>
            <a:r>
              <a:rPr lang="en-US" sz="1707" i="1" baseline="-25000" dirty="0"/>
              <a:t>Meteorology</a:t>
            </a:r>
          </a:p>
          <a:p>
            <a:r>
              <a:rPr lang="en-US" sz="1707" i="1" baseline="-25000" dirty="0"/>
              <a:t>Atm CO2</a:t>
            </a:r>
          </a:p>
          <a:p>
            <a:r>
              <a:rPr lang="en-US" sz="1707" i="1" baseline="-25000" dirty="0"/>
              <a:t>Deforestation</a:t>
            </a:r>
          </a:p>
          <a:p>
            <a:r>
              <a:rPr lang="en-US" sz="1707" i="1" baseline="-25000" dirty="0"/>
              <a:t>Crop yield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BBB308-324A-F3B1-AD2D-D13DD081B414}"/>
              </a:ext>
            </a:extLst>
          </p:cNvPr>
          <p:cNvSpPr/>
          <p:nvPr/>
        </p:nvSpPr>
        <p:spPr>
          <a:xfrm>
            <a:off x="315613" y="2013653"/>
            <a:ext cx="3976987" cy="26567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27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70E106-89F4-61D6-CEDC-E36E99515E4E}"/>
              </a:ext>
            </a:extLst>
          </p:cNvPr>
          <p:cNvSpPr txBox="1"/>
          <p:nvPr/>
        </p:nvSpPr>
        <p:spPr>
          <a:xfrm>
            <a:off x="332391" y="1930224"/>
            <a:ext cx="3803629" cy="2656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707" b="1" dirty="0"/>
              <a:t>Model-data integration ingredients:</a:t>
            </a:r>
          </a:p>
          <a:p>
            <a:pPr marL="365771" indent="-365771">
              <a:lnSpc>
                <a:spcPct val="150000"/>
              </a:lnSpc>
              <a:buAutoNum type="arabicParenR"/>
            </a:pPr>
            <a:r>
              <a:rPr lang="en-US" sz="1600" dirty="0"/>
              <a:t>Physical model</a:t>
            </a:r>
          </a:p>
          <a:p>
            <a:pPr marL="365771" indent="-365771">
              <a:lnSpc>
                <a:spcPct val="150000"/>
              </a:lnSpc>
              <a:buAutoNum type="arabicParenR"/>
            </a:pPr>
            <a:r>
              <a:rPr lang="en-US" sz="1600" dirty="0"/>
              <a:t>Parameter prior ranges &amp; combination rules</a:t>
            </a:r>
          </a:p>
          <a:p>
            <a:pPr marL="365771" indent="-365771">
              <a:lnSpc>
                <a:spcPct val="150000"/>
              </a:lnSpc>
              <a:buAutoNum type="arabicParenR"/>
            </a:pPr>
            <a:r>
              <a:rPr lang="en-US" sz="1600" dirty="0"/>
              <a:t>Observation operators</a:t>
            </a:r>
          </a:p>
          <a:p>
            <a:pPr marL="365771" indent="-365771">
              <a:lnSpc>
                <a:spcPct val="150000"/>
              </a:lnSpc>
              <a:buAutoNum type="arabicParenR"/>
            </a:pPr>
            <a:r>
              <a:rPr lang="en-US" sz="1600" dirty="0"/>
              <a:t>Data filters and cost functions</a:t>
            </a:r>
          </a:p>
          <a:p>
            <a:pPr marL="365771" indent="-365771">
              <a:lnSpc>
                <a:spcPct val="150000"/>
              </a:lnSpc>
              <a:buAutoNum type="arabicParenR"/>
            </a:pPr>
            <a:r>
              <a:rPr lang="en-US" sz="1600" dirty="0"/>
              <a:t>Bayesian optimization (MCMC)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57C156-5BA4-0426-F875-2D10DA137A19}"/>
              </a:ext>
            </a:extLst>
          </p:cNvPr>
          <p:cNvSpPr txBox="1"/>
          <p:nvPr/>
        </p:nvSpPr>
        <p:spPr>
          <a:xfrm>
            <a:off x="101600" y="4955005"/>
            <a:ext cx="4468529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200" b="1" i="1" dirty="0"/>
              <a:t>Goal: </a:t>
            </a:r>
            <a:r>
              <a:rPr lang="en-US" sz="2200" b="1" i="1" u="sng" dirty="0"/>
              <a:t>Reanalysis</a:t>
            </a:r>
            <a:r>
              <a:rPr lang="en-US" sz="2200" b="1" i="1" dirty="0"/>
              <a:t> integrating carbon, water, and energy cycle observations and physics</a:t>
            </a:r>
          </a:p>
        </p:txBody>
      </p:sp>
      <p:sp>
        <p:nvSpPr>
          <p:cNvPr id="13" name="Google Shape;352;p5">
            <a:hlinkClick r:id="rId4"/>
            <a:extLst>
              <a:ext uri="{FF2B5EF4-FFF2-40B4-BE49-F238E27FC236}">
                <a16:creationId xmlns:a16="http://schemas.microsoft.com/office/drawing/2014/main" id="{4591C523-018A-C4AE-7141-88E5431712DD}"/>
              </a:ext>
            </a:extLst>
          </p:cNvPr>
          <p:cNvSpPr txBox="1"/>
          <p:nvPr/>
        </p:nvSpPr>
        <p:spPr>
          <a:xfrm>
            <a:off x="361244" y="153213"/>
            <a:ext cx="8122356" cy="52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015" tIns="11004" rIns="22015" bIns="11004" anchor="t" anchorCtr="0">
            <a:spAutoFit/>
          </a:bodyPr>
          <a:lstStyle/>
          <a:p>
            <a:pPr defTabSz="220188">
              <a:buClr>
                <a:srgbClr val="000000"/>
              </a:buClr>
              <a:defRPr/>
            </a:pPr>
            <a:r>
              <a:rPr lang="en-US" sz="3250" b="1" kern="0" dirty="0">
                <a:latin typeface="Arial"/>
                <a:ea typeface="Arial"/>
                <a:cs typeface="Arial"/>
                <a:sym typeface="Arial"/>
              </a:rPr>
              <a:t>Model-Data Fusion</a:t>
            </a:r>
            <a:endParaRPr sz="337" kern="0" dirty="0">
              <a:latin typeface="Arial"/>
              <a:cs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883669-6994-3F76-8F24-B3453648D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757" y="4881600"/>
            <a:ext cx="3488332" cy="10714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57B98E-7464-DC02-D433-1AFE0D86C541}"/>
              </a:ext>
            </a:extLst>
          </p:cNvPr>
          <p:cNvSpPr txBox="1"/>
          <p:nvPr/>
        </p:nvSpPr>
        <p:spPr>
          <a:xfrm>
            <a:off x="301155" y="729628"/>
            <a:ext cx="9724650" cy="500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CARDAMOM: </a:t>
            </a:r>
            <a:r>
              <a:rPr lang="en-US" u="sng" dirty="0" err="1"/>
              <a:t>CAR</a:t>
            </a:r>
            <a:r>
              <a:rPr lang="en-US" dirty="0" err="1"/>
              <a:t>bon</a:t>
            </a:r>
            <a:r>
              <a:rPr lang="en-US" dirty="0"/>
              <a:t> </a:t>
            </a:r>
            <a:r>
              <a:rPr lang="en-US" u="sng" dirty="0"/>
              <a:t>D</a:t>
            </a:r>
            <a:r>
              <a:rPr lang="en-US" dirty="0"/>
              <a:t>ata </a:t>
            </a:r>
            <a:r>
              <a:rPr lang="en-US" u="sng" dirty="0"/>
              <a:t>A</a:t>
            </a:r>
            <a:r>
              <a:rPr lang="en-US" dirty="0"/>
              <a:t>ssimilation </a:t>
            </a:r>
            <a:r>
              <a:rPr lang="en-US" u="sng" dirty="0" err="1"/>
              <a:t>MO</a:t>
            </a:r>
            <a:r>
              <a:rPr lang="en-US" dirty="0" err="1"/>
              <a:t>deling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u="sng" dirty="0" err="1"/>
              <a:t>M</a:t>
            </a:r>
            <a:r>
              <a:rPr lang="en-US" dirty="0" err="1"/>
              <a:t>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3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B965C-D565-ECC6-EF64-AAF7FA8D8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1" descr="Photo-2015-03-12-085758 - D2015_0302_D370_CMSalt2.jpg">
            <a:extLst>
              <a:ext uri="{FF2B5EF4-FFF2-40B4-BE49-F238E27FC236}">
                <a16:creationId xmlns:a16="http://schemas.microsoft.com/office/drawing/2014/main" id="{B51D5A0B-3A04-DC05-8B42-B77BDF21C1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6" r="592" b="7222"/>
          <a:stretch/>
        </p:blipFill>
        <p:spPr>
          <a:xfrm>
            <a:off x="0" y="619275"/>
            <a:ext cx="13004800" cy="599149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F8BEC6-0F46-01EB-4F6F-DEEF2E77F78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620587" y="6830683"/>
            <a:ext cx="833607" cy="386982"/>
          </a:xfrm>
        </p:spPr>
        <p:txBody>
          <a:bodyPr/>
          <a:lstStyle/>
          <a:p>
            <a:fld id="{C9336775-C238-4BA2-9145-769A49B582A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FF1B13B-341C-D0D5-E700-015607030C0F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361244" y="6830683"/>
            <a:ext cx="2022971" cy="390595"/>
          </a:xfrm>
        </p:spPr>
        <p:txBody>
          <a:bodyPr/>
          <a:lstStyle/>
          <a:p>
            <a:fld id="{CD8DE3BB-C968-463B-A792-13C1A8F9CDAD}" type="datetime1">
              <a:rPr lang="en-US" smtClean="0"/>
              <a:t>3/3/26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CFC9DC-5085-9D72-DCA0-E603A8CB521E}"/>
              </a:ext>
            </a:extLst>
          </p:cNvPr>
          <p:cNvSpPr txBox="1"/>
          <p:nvPr/>
        </p:nvSpPr>
        <p:spPr>
          <a:xfrm>
            <a:off x="12286115" y="6861743"/>
            <a:ext cx="184731" cy="527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27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17E939-A9D0-A6D6-6C00-58DA972E7160}"/>
              </a:ext>
            </a:extLst>
          </p:cNvPr>
          <p:cNvCxnSpPr/>
          <p:nvPr/>
        </p:nvCxnSpPr>
        <p:spPr>
          <a:xfrm>
            <a:off x="5982677" y="730097"/>
            <a:ext cx="0" cy="582168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352;p5">
            <a:hlinkClick r:id="rId4"/>
            <a:extLst>
              <a:ext uri="{FF2B5EF4-FFF2-40B4-BE49-F238E27FC236}">
                <a16:creationId xmlns:a16="http://schemas.microsoft.com/office/drawing/2014/main" id="{E2135550-E527-699E-92A8-3E0E026A1BCA}"/>
              </a:ext>
            </a:extLst>
          </p:cNvPr>
          <p:cNvSpPr txBox="1"/>
          <p:nvPr/>
        </p:nvSpPr>
        <p:spPr>
          <a:xfrm>
            <a:off x="344339" y="93055"/>
            <a:ext cx="8122356" cy="453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015" tIns="11004" rIns="22015" bIns="11004" anchor="t" anchorCtr="0">
            <a:spAutoFit/>
          </a:bodyPr>
          <a:lstStyle/>
          <a:p>
            <a:pPr defTabSz="220188">
              <a:buClr>
                <a:srgbClr val="000000"/>
              </a:buClr>
              <a:defRPr/>
            </a:pPr>
            <a:r>
              <a:rPr lang="en-US" sz="2800" b="1" kern="0" dirty="0">
                <a:latin typeface="Arial"/>
                <a:ea typeface="Arial"/>
                <a:cs typeface="Arial"/>
                <a:sym typeface="Arial"/>
              </a:rPr>
              <a:t>CARDAMOM Carbon-Water-Energy Reanalysis</a:t>
            </a:r>
            <a:endParaRPr sz="2800" kern="0" dirty="0"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DED45F-5447-D35B-6860-3C01770F5229}"/>
              </a:ext>
            </a:extLst>
          </p:cNvPr>
          <p:cNvSpPr txBox="1"/>
          <p:nvPr/>
        </p:nvSpPr>
        <p:spPr>
          <a:xfrm>
            <a:off x="361244" y="730097"/>
            <a:ext cx="1412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Inputs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3A6ABB-2F6A-8338-8E61-C7F7150D9DDB}"/>
              </a:ext>
            </a:extLst>
          </p:cNvPr>
          <p:cNvSpPr txBox="1"/>
          <p:nvPr/>
        </p:nvSpPr>
        <p:spPr>
          <a:xfrm>
            <a:off x="11037390" y="730097"/>
            <a:ext cx="1754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Outputs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AA2082E-8D80-F6C2-085B-AD9FE3A37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889338"/>
              </p:ext>
            </p:extLst>
          </p:nvPr>
        </p:nvGraphicFramePr>
        <p:xfrm>
          <a:off x="6682433" y="2381366"/>
          <a:ext cx="6183921" cy="277779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125849">
                  <a:extLst>
                    <a:ext uri="{9D8B030D-6E8A-4147-A177-3AD203B41FA5}">
                      <a16:colId xmlns:a16="http://schemas.microsoft.com/office/drawing/2014/main" val="3878493835"/>
                    </a:ext>
                  </a:extLst>
                </a:gridCol>
                <a:gridCol w="1222675">
                  <a:extLst>
                    <a:ext uri="{9D8B030D-6E8A-4147-A177-3AD203B41FA5}">
                      <a16:colId xmlns:a16="http://schemas.microsoft.com/office/drawing/2014/main" val="88846619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1918880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980589377"/>
                    </a:ext>
                  </a:extLst>
                </a:gridCol>
                <a:gridCol w="1244597">
                  <a:extLst>
                    <a:ext uri="{9D8B030D-6E8A-4147-A177-3AD203B41FA5}">
                      <a16:colId xmlns:a16="http://schemas.microsoft.com/office/drawing/2014/main" val="3125638126"/>
                    </a:ext>
                  </a:extLst>
                </a:gridCol>
              </a:tblGrid>
              <a:tr h="5032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Property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Fluxes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Diagnostics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Sensitivity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83766156"/>
                  </a:ext>
                </a:extLst>
              </a:tr>
              <a:tr h="69196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ABGB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NBP, GPP, </a:t>
                      </a: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</a:t>
                      </a:r>
                      <a:r>
                        <a:rPr lang="en-US" sz="16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Fire, Export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Rooting depth, 𝝉</a:t>
                      </a:r>
                      <a:r>
                        <a:rPr lang="en-US" sz="1600" b="1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CUE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Beta / Gamma</a:t>
                      </a:r>
                      <a:endParaRPr lang="en-US" sz="1600" b="1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588313"/>
                  </a:ext>
                </a:extLst>
              </a:tr>
              <a:tr h="70865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Soil Water (</a:t>
                      </a: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PAW, PUW</a:t>
                      </a:r>
                      <a:r>
                        <a:rPr lang="en-US" sz="16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T, E, </a:t>
                      </a:r>
                      <a:r>
                        <a:rPr lang="en-US" sz="16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ΔTWS, </a:t>
                      </a: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Runoff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WUE, 𝝉</a:t>
                      </a:r>
                      <a:r>
                        <a:rPr lang="en-US" sz="1600" b="1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H2O</a:t>
                      </a: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SH:ET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8608701"/>
                  </a:ext>
                </a:extLst>
              </a:tr>
              <a:tr h="62859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600" b="1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soil</a:t>
                      </a: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600" b="1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liquid</a:t>
                      </a:r>
                      <a:endParaRPr lang="en-US" sz="1600" b="1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600" b="1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soil</a:t>
                      </a:r>
                      <a:r>
                        <a:rPr lang="en-US" sz="1600" b="1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Permafrost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8747619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21BE1BF-8802-5606-32F0-4B92AD2FE048}"/>
              </a:ext>
            </a:extLst>
          </p:cNvPr>
          <p:cNvSpPr txBox="1"/>
          <p:nvPr/>
        </p:nvSpPr>
        <p:spPr>
          <a:xfrm>
            <a:off x="7225886" y="1680856"/>
            <a:ext cx="4772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Full Carbon-Water-Energy Budget and Uncertainties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97CAEC50-F49C-0574-A660-221F0A3F5F3E}"/>
              </a:ext>
            </a:extLst>
          </p:cNvPr>
          <p:cNvSpPr/>
          <p:nvPr/>
        </p:nvSpPr>
        <p:spPr>
          <a:xfrm>
            <a:off x="5687812" y="3227696"/>
            <a:ext cx="838200" cy="1066800"/>
          </a:xfrm>
          <a:prstGeom prst="rightArrow">
            <a:avLst/>
          </a:prstGeom>
          <a:solidFill>
            <a:srgbClr val="00FA00"/>
          </a:solidFill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Diagram&#10;&#10;AI-generated content may be incorrect.">
            <a:extLst>
              <a:ext uri="{FF2B5EF4-FFF2-40B4-BE49-F238E27FC236}">
                <a16:creationId xmlns:a16="http://schemas.microsoft.com/office/drawing/2014/main" id="{BA0D6CB7-E966-0BEA-D3BE-488B64580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20" y="1923095"/>
            <a:ext cx="4691472" cy="36760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5113AB-198E-2443-912E-A21D2CC3E0C9}"/>
              </a:ext>
            </a:extLst>
          </p:cNvPr>
          <p:cNvSpPr txBox="1"/>
          <p:nvPr/>
        </p:nvSpPr>
        <p:spPr>
          <a:xfrm>
            <a:off x="8860120" y="5410126"/>
            <a:ext cx="3754554" cy="500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228600">
                    <a:schemeClr val="bg1">
                      <a:alpha val="78000"/>
                    </a:schemeClr>
                  </a:glow>
                </a:effectLst>
              </a:rPr>
              <a:t>Bold = “</a:t>
            </a:r>
            <a:r>
              <a:rPr lang="en-US" dirty="0" err="1">
                <a:effectLst>
                  <a:glow rad="228600">
                    <a:schemeClr val="bg1">
                      <a:alpha val="78000"/>
                    </a:schemeClr>
                  </a:glow>
                </a:effectLst>
              </a:rPr>
              <a:t>Unobservables</a:t>
            </a:r>
            <a:r>
              <a:rPr lang="en-US" dirty="0">
                <a:effectLst>
                  <a:glow rad="228600">
                    <a:schemeClr val="bg1">
                      <a:alpha val="78000"/>
                    </a:schemeClr>
                  </a:glo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2111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8C9A9-8223-7FB9-3A95-A77621A2B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C6AE00-066E-CF56-C779-557EEFA30E3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245744B-F4B9-4E61-9209-F84AFBB3EEAC}" type="datetime1">
              <a:rPr lang="en-US" smtClean="0"/>
              <a:t>3/4/26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C1ADA2-B9DD-84D6-CA99-7EFBDB455E2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24B4221-436D-4A56-A870-FCD944AD4DA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Google Shape;352;p5">
            <a:hlinkClick r:id="rId2"/>
            <a:extLst>
              <a:ext uri="{FF2B5EF4-FFF2-40B4-BE49-F238E27FC236}">
                <a16:creationId xmlns:a16="http://schemas.microsoft.com/office/drawing/2014/main" id="{05C9CFE5-EE6D-E007-41E2-F3902A07056F}"/>
              </a:ext>
            </a:extLst>
          </p:cNvPr>
          <p:cNvSpPr txBox="1"/>
          <p:nvPr/>
        </p:nvSpPr>
        <p:spPr>
          <a:xfrm>
            <a:off x="1195830" y="544440"/>
            <a:ext cx="11045355" cy="52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015" tIns="11004" rIns="22015" bIns="11004" anchor="t" anchorCtr="0">
            <a:spAutoFit/>
          </a:bodyPr>
          <a:lstStyle/>
          <a:p>
            <a:pPr algn="ctr" defTabSz="220188">
              <a:buClr>
                <a:srgbClr val="000000"/>
              </a:buClr>
              <a:defRPr/>
            </a:pPr>
            <a:r>
              <a:rPr lang="en-US" sz="3250" b="1" kern="0" dirty="0">
                <a:latin typeface="Arial"/>
                <a:ea typeface="Arial"/>
                <a:cs typeface="Arial"/>
                <a:sym typeface="Arial"/>
              </a:rPr>
              <a:t>Diagnosis</a:t>
            </a:r>
            <a:r>
              <a:rPr lang="en-US" sz="3250" kern="0" dirty="0">
                <a:latin typeface="Arial"/>
                <a:ea typeface="Arial"/>
                <a:cs typeface="Arial"/>
                <a:sym typeface="Arial"/>
              </a:rPr>
              <a:t> of Carbon-Climate Sensitivities</a:t>
            </a:r>
            <a:endParaRPr sz="337" kern="0" dirty="0"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2AEE6-E99D-B267-823A-BD1B0718BD57}"/>
              </a:ext>
            </a:extLst>
          </p:cNvPr>
          <p:cNvSpPr txBox="1"/>
          <p:nvPr/>
        </p:nvSpPr>
        <p:spPr>
          <a:xfrm>
            <a:off x="10952923" y="4362046"/>
            <a:ext cx="179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Bilir et al., 2025, AGU Advances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336397-6905-FA0E-5291-9D3910CC6A93}"/>
              </a:ext>
            </a:extLst>
          </p:cNvPr>
          <p:cNvSpPr txBox="1"/>
          <p:nvPr/>
        </p:nvSpPr>
        <p:spPr>
          <a:xfrm>
            <a:off x="1735260" y="5822039"/>
            <a:ext cx="10113425" cy="1000274"/>
          </a:xfrm>
          <a:prstGeom prst="rect">
            <a:avLst/>
          </a:prstGeom>
          <a:solidFill>
            <a:srgbClr val="92D050">
              <a:alpha val="50291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Reorganization of the global carbon cycle attributable to CO</a:t>
            </a:r>
            <a:r>
              <a:rPr lang="en-US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and climate trends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demonstrated in shifts of C from dead to live states, and faster C gain in the tropics than poles.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resulting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permanence of carbon storage (i.e., residence time, 𝛕) declines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1932B-65C2-BCB8-E4C2-688565375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1556908"/>
            <a:ext cx="8252800" cy="385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11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620456E-286E-679D-4D55-3302D935E37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245744B-F4B9-4E61-9209-F84AFBB3EEAC}" type="datetime1">
              <a:rPr lang="en-US" smtClean="0"/>
              <a:t>3/4/26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B7E21A-DB68-298A-90A0-85D2A09089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24B4221-436D-4A56-A870-FCD944AD4DA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Google Shape;352;p5">
            <a:hlinkClick r:id="rId2"/>
            <a:extLst>
              <a:ext uri="{FF2B5EF4-FFF2-40B4-BE49-F238E27FC236}">
                <a16:creationId xmlns:a16="http://schemas.microsoft.com/office/drawing/2014/main" id="{E3586DEB-DF93-BD49-BD11-79D1B4FC0495}"/>
              </a:ext>
            </a:extLst>
          </p:cNvPr>
          <p:cNvSpPr txBox="1"/>
          <p:nvPr/>
        </p:nvSpPr>
        <p:spPr>
          <a:xfrm>
            <a:off x="787400" y="228600"/>
            <a:ext cx="11780253" cy="104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015" tIns="11004" rIns="22015" bIns="11004" anchor="t" anchorCtr="0">
            <a:spAutoFit/>
          </a:bodyPr>
          <a:lstStyle/>
          <a:p>
            <a:pPr algn="ctr" defTabSz="220188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3250" kern="0" dirty="0">
                <a:latin typeface="Arial"/>
                <a:ea typeface="Arial"/>
                <a:cs typeface="Arial"/>
                <a:sym typeface="Arial"/>
              </a:rPr>
              <a:t>Long term, Time-Resolved, Gridded, Carbon/Water </a:t>
            </a:r>
            <a:r>
              <a:rPr lang="en-US" sz="3250" b="1" kern="0" dirty="0">
                <a:latin typeface="Arial"/>
                <a:ea typeface="Arial"/>
                <a:cs typeface="Arial"/>
                <a:sym typeface="Arial"/>
              </a:rPr>
              <a:t>Budgeting</a:t>
            </a:r>
          </a:p>
          <a:p>
            <a:pPr algn="ctr" defTabSz="220188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2400" kern="0" dirty="0">
                <a:latin typeface="Arial"/>
                <a:ea typeface="Arial"/>
                <a:cs typeface="Arial"/>
                <a:sym typeface="Arial"/>
              </a:rPr>
              <a:t>(2000-2021, Monthly, 5x4 degree)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B40F7-7474-0DD2-E779-8862ECA3B447}"/>
              </a:ext>
            </a:extLst>
          </p:cNvPr>
          <p:cNvSpPr txBox="1"/>
          <p:nvPr/>
        </p:nvSpPr>
        <p:spPr>
          <a:xfrm>
            <a:off x="5588000" y="6698804"/>
            <a:ext cx="445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Bilir et al., 2025, AGU Advances</a:t>
            </a:r>
          </a:p>
          <a:p>
            <a:r>
              <a:rPr lang="en-US" sz="1400" i="1" dirty="0"/>
              <a:t>Bilir et al., in prep (Accelerating C cycle; NHL change)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7EE941-21F5-D4D8-9DAB-0722AE00075B}"/>
              </a:ext>
            </a:extLst>
          </p:cNvPr>
          <p:cNvGrpSpPr/>
          <p:nvPr/>
        </p:nvGrpSpPr>
        <p:grpSpPr>
          <a:xfrm>
            <a:off x="1092200" y="1320849"/>
            <a:ext cx="5918364" cy="2739589"/>
            <a:chOff x="1092200" y="1320849"/>
            <a:chExt cx="5918364" cy="27395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3185D6F-D118-E361-229D-EEF6C03E1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2200" y="1828800"/>
              <a:ext cx="5918364" cy="223163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5567DE-10C2-D9CB-776F-19D50A45B35E}"/>
                </a:ext>
              </a:extLst>
            </p:cNvPr>
            <p:cNvSpPr txBox="1"/>
            <p:nvPr/>
          </p:nvSpPr>
          <p:spPr>
            <a:xfrm>
              <a:off x="3073400" y="1320849"/>
              <a:ext cx="1394934" cy="500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Gridded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3250BE-643A-C328-E99D-8DC22AC0721E}"/>
              </a:ext>
            </a:extLst>
          </p:cNvPr>
          <p:cNvGrpSpPr/>
          <p:nvPr/>
        </p:nvGrpSpPr>
        <p:grpSpPr>
          <a:xfrm>
            <a:off x="1290812" y="4191000"/>
            <a:ext cx="5494239" cy="2895601"/>
            <a:chOff x="1290812" y="4191000"/>
            <a:chExt cx="5494239" cy="28956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1C5031-5CA5-FB5F-426F-BA989B05C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358" t="5229" b="49200"/>
            <a:stretch>
              <a:fillRect/>
            </a:stretch>
          </p:blipFill>
          <p:spPr>
            <a:xfrm>
              <a:off x="1290812" y="4191000"/>
              <a:ext cx="4041041" cy="28956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0C0506-7790-0FCF-5863-AC272DDBF97F}"/>
                </a:ext>
              </a:extLst>
            </p:cNvPr>
            <p:cNvSpPr txBox="1"/>
            <p:nvPr/>
          </p:nvSpPr>
          <p:spPr>
            <a:xfrm>
              <a:off x="4673600" y="4409563"/>
              <a:ext cx="2111451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Budget Closure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9A6EAA-B7BE-7A7D-200F-A8BE77F42235}"/>
              </a:ext>
            </a:extLst>
          </p:cNvPr>
          <p:cNvGrpSpPr/>
          <p:nvPr/>
        </p:nvGrpSpPr>
        <p:grpSpPr>
          <a:xfrm>
            <a:off x="7352151" y="2624063"/>
            <a:ext cx="5429922" cy="3243337"/>
            <a:chOff x="7352151" y="2624063"/>
            <a:chExt cx="5429922" cy="324333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4685EA-B632-F1BD-F5B5-8AF5F9321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2610" r="50000" b="34641"/>
            <a:stretch>
              <a:fillRect/>
            </a:stretch>
          </p:blipFill>
          <p:spPr>
            <a:xfrm>
              <a:off x="7352151" y="3200070"/>
              <a:ext cx="5429922" cy="266733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7E2FBE-660A-4DC7-DD89-1F43BACF1B95}"/>
                </a:ext>
              </a:extLst>
            </p:cNvPr>
            <p:cNvSpPr txBox="1"/>
            <p:nvPr/>
          </p:nvSpPr>
          <p:spPr>
            <a:xfrm>
              <a:off x="9018490" y="2624063"/>
              <a:ext cx="2599470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 Resolved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47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8&quot; unique_id=&quot;10048&quot;&gt;&lt;/object&gt;&lt;object type=&quot;2&quot; unique_id=&quot;10049&quot;&gt;&lt;object type=&quot;3&quot; unique_id=&quot;10050&quot;&gt;&lt;property id=&quot;20148&quot; value=&quot;5&quot;/&gt;&lt;property id=&quot;20300&quot; value=&quot;Slide 1&quot;/&gt;&lt;property id=&quot;20307&quot; value=&quot;277&quot;/&gt;&lt;/object&gt;&lt;object type=&quot;3&quot; unique_id=&quot;10051&quot;&gt;&lt;property id=&quot;20148&quot; value=&quot;5&quot;/&gt;&lt;property id=&quot;20300&quot; value=&quot;Slide 2&quot;/&gt;&lt;property id=&quot;20307&quot; value=&quot;281&quot;/&gt;&lt;/object&gt;&lt;object type=&quot;3&quot; unique_id=&quot;10052&quot;&gt;&lt;property id=&quot;20148&quot; value=&quot;5&quot;/&gt;&lt;property id=&quot;20300&quot; value=&quot;Slide 3&quot;/&gt;&lt;property id=&quot;20307&quot; value=&quot;280&quot;/&gt;&lt;/object&gt;&lt;object type=&quot;3&quot; unique_id=&quot;10053&quot;&gt;&lt;property id=&quot;20148&quot; value=&quot;5&quot;/&gt;&lt;property id=&quot;20300&quot; value=&quot;Slide 4&quot;/&gt;&lt;property id=&quot;20307&quot; value=&quot;27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JPL-WhiteTheme-16x9-vA6">
  <a:themeElements>
    <a:clrScheme name="JPL Colors - Jan 2017">
      <a:dk1>
        <a:sysClr val="windowText" lastClr="000000"/>
      </a:dk1>
      <a:lt1>
        <a:sysClr val="window" lastClr="FFFFFF"/>
      </a:lt1>
      <a:dk2>
        <a:srgbClr val="5D5D60"/>
      </a:dk2>
      <a:lt2>
        <a:srgbClr val="A5A5A5"/>
      </a:lt2>
      <a:accent1>
        <a:srgbClr val="E31937"/>
      </a:accent1>
      <a:accent2>
        <a:srgbClr val="94A8C2"/>
      </a:accent2>
      <a:accent3>
        <a:srgbClr val="617998"/>
      </a:accent3>
      <a:accent4>
        <a:srgbClr val="A4B34C"/>
      </a:accent4>
      <a:accent5>
        <a:srgbClr val="FF6E1E"/>
      </a:accent5>
      <a:accent6>
        <a:srgbClr val="F2A900"/>
      </a:accent6>
      <a:hlink>
        <a:srgbClr val="E31937"/>
      </a:hlink>
      <a:folHlink>
        <a:srgbClr val="E3193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JPL-BlackTheme-16x9-vA6">
  <a:themeElements>
    <a:clrScheme name="JPL Colors - Jan 2017">
      <a:dk1>
        <a:sysClr val="windowText" lastClr="000000"/>
      </a:dk1>
      <a:lt1>
        <a:sysClr val="window" lastClr="FFFFFF"/>
      </a:lt1>
      <a:dk2>
        <a:srgbClr val="5D5D60"/>
      </a:dk2>
      <a:lt2>
        <a:srgbClr val="A5A5A5"/>
      </a:lt2>
      <a:accent1>
        <a:srgbClr val="E31937"/>
      </a:accent1>
      <a:accent2>
        <a:srgbClr val="94A8C2"/>
      </a:accent2>
      <a:accent3>
        <a:srgbClr val="617998"/>
      </a:accent3>
      <a:accent4>
        <a:srgbClr val="A4B34C"/>
      </a:accent4>
      <a:accent5>
        <a:srgbClr val="FF6E1E"/>
      </a:accent5>
      <a:accent6>
        <a:srgbClr val="F2A900"/>
      </a:accent6>
      <a:hlink>
        <a:srgbClr val="E31937"/>
      </a:hlink>
      <a:folHlink>
        <a:srgbClr val="E3193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5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2"/>
          </a:solidFill>
          <a:headEnd type="arrow"/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43FA890EDA9F4FBF3E5B2A17AFADD3" ma:contentTypeVersion="14" ma:contentTypeDescription="Create a new document." ma:contentTypeScope="" ma:versionID="236838813f41b7dcbcf3bb71dd3d5af2">
  <xsd:schema xmlns:xsd="http://www.w3.org/2001/XMLSchema" xmlns:xs="http://www.w3.org/2001/XMLSchema" xmlns:p="http://schemas.microsoft.com/office/2006/metadata/properties" xmlns:ns2="8e1c6ecd-55e8-4aba-b9c3-2cc39f465da4" xmlns:ns3="96cb2b7e-ebd8-4675-a37d-95ee272d6004" targetNamespace="http://schemas.microsoft.com/office/2006/metadata/properties" ma:root="true" ma:fieldsID="f2f58c6893038e319b4eab06ebba45bb" ns2:_="" ns3:_="">
    <xsd:import namespace="8e1c6ecd-55e8-4aba-b9c3-2cc39f465da4"/>
    <xsd:import namespace="96cb2b7e-ebd8-4675-a37d-95ee272d60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c6ecd-55e8-4aba-b9c3-2cc39f465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c2283c9-5dc3-4342-a46e-d374fcd978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cb2b7e-ebd8-4675-a37d-95ee272d600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4ef732e-0bc7-4644-a00a-cc823a3e5b0b}" ma:internalName="TaxCatchAll" ma:showField="CatchAllData" ma:web="96cb2b7e-ebd8-4675-a37d-95ee272d60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e1c6ecd-55e8-4aba-b9c3-2cc39f465da4">
      <Terms xmlns="http://schemas.microsoft.com/office/infopath/2007/PartnerControls"/>
    </lcf76f155ced4ddcb4097134ff3c332f>
    <TaxCatchAll xmlns="96cb2b7e-ebd8-4675-a37d-95ee272d6004" xsi:nil="true"/>
  </documentManagement>
</p:properties>
</file>

<file path=customXml/itemProps1.xml><?xml version="1.0" encoding="utf-8"?>
<ds:datastoreItem xmlns:ds="http://schemas.openxmlformats.org/officeDocument/2006/customXml" ds:itemID="{E7CF5A90-62B2-4DE6-B2BE-05AB58AB46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1c6ecd-55e8-4aba-b9c3-2cc39f465da4"/>
    <ds:schemaRef ds:uri="96cb2b7e-ebd8-4675-a37d-95ee272d60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BF8B8D-C6CF-485E-90CB-9B314F6F9F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17E57D-A7BD-4EFD-9218-3F30C383DEC8}">
  <ds:schemaRefs>
    <ds:schemaRef ds:uri="http://schemas.microsoft.com/office/2006/metadata/properties"/>
    <ds:schemaRef ds:uri="http://schemas.microsoft.com/office/infopath/2007/PartnerControls"/>
    <ds:schemaRef ds:uri="8e1c6ecd-55e8-4aba-b9c3-2cc39f465da4"/>
    <ds:schemaRef ds:uri="96cb2b7e-ebd8-4675-a37d-95ee272d600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42622</TotalTime>
  <Words>896</Words>
  <Application>Microsoft Macintosh PowerPoint</Application>
  <PresentationFormat>Custom</PresentationFormat>
  <Paragraphs>157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ＭＳ Ｐゴシック</vt:lpstr>
      <vt:lpstr>Aptos</vt:lpstr>
      <vt:lpstr>Arial</vt:lpstr>
      <vt:lpstr>Calibri</vt:lpstr>
      <vt:lpstr>Helvetica</vt:lpstr>
      <vt:lpstr>Times New Roman</vt:lpstr>
      <vt:lpstr>JPL-WhiteTheme-16x9-vA6</vt:lpstr>
      <vt:lpstr>JPL-BlackTheme-16x9-vA6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Parazoo, Nicholas C (US 321H)</cp:lastModifiedBy>
  <cp:revision>280</cp:revision>
  <dcterms:created xsi:type="dcterms:W3CDTF">2016-09-08T21:41:17Z</dcterms:created>
  <dcterms:modified xsi:type="dcterms:W3CDTF">2026-03-04T09:42:15Z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0x0101008E43FA890EDA9F4FBF3E5B2A17AFADD3</vt:lpwstr>
  </property>
  <property fmtid="{D5CDD505-2E9C-101B-9397-08002B2CF9AE}" pid="3" name="Order">
    <vt:r8>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</Properties>
</file>