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67" r:id="rId1"/>
  </p:sldMasterIdLst>
  <p:notesMasterIdLst>
    <p:notesMasterId r:id="rId19"/>
  </p:notesMasterIdLst>
  <p:handoutMasterIdLst>
    <p:handoutMasterId r:id="rId20"/>
  </p:handoutMasterIdLst>
  <p:sldIdLst>
    <p:sldId id="753" r:id="rId2"/>
    <p:sldId id="1206" r:id="rId3"/>
    <p:sldId id="749" r:id="rId4"/>
    <p:sldId id="740" r:id="rId5"/>
    <p:sldId id="1209" r:id="rId6"/>
    <p:sldId id="1210" r:id="rId7"/>
    <p:sldId id="1211" r:id="rId8"/>
    <p:sldId id="1213" r:id="rId9"/>
    <p:sldId id="1212" r:id="rId10"/>
    <p:sldId id="1214" r:id="rId11"/>
    <p:sldId id="1215" r:id="rId12"/>
    <p:sldId id="1216" r:id="rId13"/>
    <p:sldId id="1218" r:id="rId14"/>
    <p:sldId id="1219" r:id="rId15"/>
    <p:sldId id="1220" r:id="rId16"/>
    <p:sldId id="493" r:id="rId17"/>
    <p:sldId id="1217" r:id="rId18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65" userDrawn="1">
          <p15:clr>
            <a:srgbClr val="A4A3A4"/>
          </p15:clr>
        </p15:guide>
        <p15:guide id="2" pos="681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000"/>
    <a:srgbClr val="FF9300"/>
    <a:srgbClr val="B7FF05"/>
    <a:srgbClr val="FF85FF"/>
    <a:srgbClr val="FF40FF"/>
    <a:srgbClr val="FFAFFF"/>
    <a:srgbClr val="FF00FF"/>
    <a:srgbClr val="00FA00"/>
    <a:srgbClr val="00FFFF"/>
    <a:srgbClr val="70AC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041"/>
    <p:restoredTop sz="87192"/>
  </p:normalViewPr>
  <p:slideViewPr>
    <p:cSldViewPr snapToGrid="0" snapToObjects="1">
      <p:cViewPr varScale="1">
        <p:scale>
          <a:sx n="56" d="100"/>
          <a:sy n="56" d="100"/>
        </p:scale>
        <p:origin x="384" y="28"/>
      </p:cViewPr>
      <p:guideLst>
        <p:guide orient="horz" pos="3565"/>
        <p:guide pos="681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-2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B9496-BAFD-B04D-BE7F-A5DE1FF6A352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A2960A-3C42-1E42-BDB3-54260440765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98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45633F35-1263-054F-8FCE-35F49779D0EA}" type="datetimeFigureOut">
              <a:rPr lang="en-US" altLang="x-none"/>
              <a:pPr/>
              <a:t>3/4/2026</a:t>
            </a:fld>
            <a:endParaRPr lang="en-US" alt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noProof="0" dirty="0"/>
              <a:t>Click to edit Master text styles</a:t>
            </a:r>
          </a:p>
          <a:p>
            <a:pPr lvl="1"/>
            <a:r>
              <a:rPr lang="en-CA" noProof="0" dirty="0"/>
              <a:t>Second level</a:t>
            </a:r>
          </a:p>
          <a:p>
            <a:pPr lvl="2"/>
            <a:r>
              <a:rPr lang="en-CA" noProof="0" dirty="0"/>
              <a:t>Third level</a:t>
            </a:r>
          </a:p>
          <a:p>
            <a:pPr lvl="3"/>
            <a:r>
              <a:rPr lang="en-CA" noProof="0" dirty="0"/>
              <a:t>Fourth level</a:t>
            </a:r>
          </a:p>
          <a:p>
            <a:pPr lvl="4"/>
            <a:r>
              <a:rPr lang="en-CA" noProof="0" dirty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4780B84D-1F20-984C-BD05-58236C2CDBE7}" type="slidenum">
              <a:rPr lang="en-US" altLang="x-none"/>
              <a:pPr/>
              <a:t>‹Nr.›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0B84D-1F20-984C-BD05-58236C2CDBE7}" type="slidenum">
              <a:rPr lang="en-US" altLang="x-none" smtClean="0"/>
              <a:pPr/>
              <a:t>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12457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B7FC21FC-6384-E74A-8976-02B401F65E54}" type="slidenum">
              <a:rPr lang="de-DE" altLang="x-none" sz="1200">
                <a:latin typeface="Arial" charset="0"/>
              </a:rPr>
              <a:pPr eaLnBrk="1" hangingPunct="1"/>
              <a:t>2</a:t>
            </a:fld>
            <a:endParaRPr lang="de-DE" altLang="x-none" sz="1200">
              <a:latin typeface="Arial" charset="0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x-none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6174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0B84D-1F20-984C-BD05-58236C2CDBE7}" type="slidenum">
              <a:rPr lang="en-US" altLang="x-none" smtClean="0"/>
              <a:pPr/>
              <a:t>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91196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DCA7D-E9D5-B3E1-ACC0-E88BFA5D4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39F3B4-23D1-FB0F-B1F8-4A2860A811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5443E3-A1C1-F619-E39B-26E562B12C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74F61-55D2-B27F-1F9B-5618AEAB55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0B84D-1F20-984C-BD05-58236C2CDBE7}" type="slidenum">
              <a:rPr lang="en-US" altLang="x-none" smtClean="0"/>
              <a:pPr/>
              <a:t>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29389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0D7F3-6453-C260-761C-C3F42AA39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BEAF32-466D-7B0B-5B01-41C4F6E25A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8A3B94-55F6-A56E-86DA-2C9A76B1E2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4076D-D1F7-7CC5-1483-F4DBBD5E5E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0B84D-1F20-984C-BD05-58236C2CDBE7}" type="slidenum">
              <a:rPr lang="en-US" altLang="x-none" smtClean="0"/>
              <a:pPr/>
              <a:t>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87998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68020-6CF0-6087-75F0-03A2784B9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D5FA1F49-7464-7FDA-5357-D512E90A4C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B7FC21FC-6384-E74A-8976-02B401F65E54}" type="slidenum">
              <a:rPr lang="de-DE" altLang="x-none" sz="1200">
                <a:latin typeface="Arial" charset="0"/>
              </a:rPr>
              <a:pPr eaLnBrk="1" hangingPunct="1"/>
              <a:t>7</a:t>
            </a:fld>
            <a:endParaRPr lang="de-DE" altLang="x-none" sz="1200">
              <a:latin typeface="Arial" charset="0"/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8EAD8F19-491A-1ACD-B9A3-FD2976CE30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8F88DA4A-6F8D-D09E-E2F6-9054EDBFB3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x-none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8462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0B84D-1F20-984C-BD05-58236C2CDBE7}" type="slidenum">
              <a:rPr lang="en-US" altLang="x-none" smtClean="0"/>
              <a:pPr/>
              <a:t>12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83894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C8F28-7F38-8995-5113-524E48E48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B0D1304A-34A6-98E0-4F10-5C189DED6E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B7FC21FC-6384-E74A-8976-02B401F65E54}" type="slidenum">
              <a:rPr lang="de-DE" altLang="x-none" sz="1200">
                <a:latin typeface="Arial" charset="0"/>
              </a:rPr>
              <a:pPr eaLnBrk="1" hangingPunct="1"/>
              <a:t>14</a:t>
            </a:fld>
            <a:endParaRPr lang="de-DE" altLang="x-none" sz="1200">
              <a:latin typeface="Arial" charset="0"/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BFDD2A0D-1B38-D8A8-8068-EB3CB5EDF6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16FFF83B-82A1-326F-4E5D-8E6C75D5B6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x-none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8203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FB87A-C62F-C59F-4410-87F8D64D4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CA3C29CB-27B9-7732-89F3-10D448125C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B7FC21FC-6384-E74A-8976-02B401F65E54}" type="slidenum">
              <a:rPr lang="de-DE" altLang="x-none" sz="1200">
                <a:latin typeface="Arial" charset="0"/>
              </a:rPr>
              <a:pPr eaLnBrk="1" hangingPunct="1"/>
              <a:t>15</a:t>
            </a:fld>
            <a:endParaRPr lang="de-DE" altLang="x-none" sz="1200">
              <a:latin typeface="Arial" charset="0"/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80495D38-A054-12AF-4D01-0E27A9784B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5F904EAA-3FA5-8F71-1603-938FC181ED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x-none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8540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F730DD-61E9-6F45-B6AC-C9E55191E7B6}" type="datetimeFigureOut">
              <a:rPr lang="en-US" altLang="x-none"/>
              <a:pPr/>
              <a:t>3/4/2026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70E07-D7BE-DE4B-AAB9-7B3E076A1BBF}" type="slidenum">
              <a:rPr lang="en-US" altLang="x-none"/>
              <a:pPr/>
              <a:t>‹Nr.›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9511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ouglasie_Trieb_Full_Border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138" y="0"/>
            <a:ext cx="4222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 rot="10800000">
            <a:off x="-37247" y="4978401"/>
            <a:ext cx="609603" cy="1879600"/>
          </a:xfrm>
          <a:prstGeom prst="rect">
            <a:avLst/>
          </a:prstGeom>
          <a:gradFill rotWithShape="1">
            <a:gsLst>
              <a:gs pos="25000">
                <a:schemeClr val="bg1">
                  <a:gamma/>
                  <a:tint val="28627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8" descr="Douglasie_Trieb_Full_Border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4419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8"/>
          <p:cNvSpPr>
            <a:spLocks noChangeArrowheads="1"/>
          </p:cNvSpPr>
          <p:nvPr userDrawn="1"/>
        </p:nvSpPr>
        <p:spPr bwMode="auto">
          <a:xfrm rot="10800000">
            <a:off x="-37248" y="4699221"/>
            <a:ext cx="609603" cy="2158780"/>
          </a:xfrm>
          <a:prstGeom prst="rect">
            <a:avLst/>
          </a:prstGeom>
          <a:gradFill rotWithShape="1">
            <a:gsLst>
              <a:gs pos="25000">
                <a:schemeClr val="bg1">
                  <a:gamma/>
                  <a:tint val="28627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A63DF9-976A-C049-AA98-EFB11F7E64EC}" type="datetimeFigureOut">
              <a:rPr lang="en-US" altLang="x-none"/>
              <a:pPr/>
              <a:t>3/4/2026</a:t>
            </a:fld>
            <a:endParaRPr lang="en-US" altLang="x-none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9C4DB9-576C-1A4E-9E3B-41F075679916}" type="slidenum">
              <a:rPr lang="en-US" altLang="x-none"/>
              <a:pPr/>
              <a:t>‹Nr.›</a:t>
            </a:fld>
            <a:endParaRPr lang="en-US" altLang="x-none"/>
          </a:p>
        </p:txBody>
      </p:sp>
      <p:grpSp>
        <p:nvGrpSpPr>
          <p:cNvPr id="11" name="Group 12"/>
          <p:cNvGrpSpPr>
            <a:grpSpLocks noChangeAspect="1"/>
          </p:cNvGrpSpPr>
          <p:nvPr userDrawn="1"/>
        </p:nvGrpSpPr>
        <p:grpSpPr bwMode="auto">
          <a:xfrm>
            <a:off x="86782" y="6242051"/>
            <a:ext cx="1245674" cy="555625"/>
            <a:chOff x="3198" y="1770"/>
            <a:chExt cx="550" cy="338"/>
          </a:xfrm>
        </p:grpSpPr>
        <p:pic>
          <p:nvPicPr>
            <p:cNvPr id="12" name="Picture 13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31"/>
            <a:stretch>
              <a:fillRect/>
            </a:stretch>
          </p:blipFill>
          <p:spPr bwMode="auto">
            <a:xfrm>
              <a:off x="3200" y="1770"/>
              <a:ext cx="54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979381"/>
            <a:stretch>
              <a:fillRect/>
            </a:stretch>
          </p:blipFill>
          <p:spPr bwMode="auto">
            <a:xfrm>
              <a:off x="3198" y="1805"/>
              <a:ext cx="113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6576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ouglasie_Trieb_Full_Border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4402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 rot="10800000">
            <a:off x="-37247" y="4978401"/>
            <a:ext cx="609603" cy="1879600"/>
          </a:xfrm>
          <a:prstGeom prst="rect">
            <a:avLst/>
          </a:prstGeom>
          <a:gradFill rotWithShape="1">
            <a:gsLst>
              <a:gs pos="25000">
                <a:schemeClr val="bg1">
                  <a:gamma/>
                  <a:tint val="28627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8" descr="Douglasie_Trieb_Full_Border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4419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8"/>
          <p:cNvSpPr>
            <a:spLocks noChangeArrowheads="1"/>
          </p:cNvSpPr>
          <p:nvPr userDrawn="1"/>
        </p:nvSpPr>
        <p:spPr bwMode="auto">
          <a:xfrm rot="10800000">
            <a:off x="-37248" y="4691270"/>
            <a:ext cx="609603" cy="2166731"/>
          </a:xfrm>
          <a:prstGeom prst="rect">
            <a:avLst/>
          </a:prstGeom>
          <a:gradFill rotWithShape="1">
            <a:gsLst>
              <a:gs pos="25000">
                <a:schemeClr val="bg1">
                  <a:gamma/>
                  <a:tint val="28627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61A082-AB97-0145-B36A-383A1E60FE22}" type="datetimeFigureOut">
              <a:rPr lang="en-US" altLang="x-none"/>
              <a:pPr/>
              <a:t>3/4/2026</a:t>
            </a:fld>
            <a:endParaRPr lang="en-US" altLang="x-none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083AF-82CF-884E-8466-5759BF4405DA}" type="slidenum">
              <a:rPr lang="en-US" altLang="x-none"/>
              <a:pPr/>
              <a:t>‹Nr.›</a:t>
            </a:fld>
            <a:endParaRPr lang="en-US" altLang="x-none"/>
          </a:p>
        </p:txBody>
      </p:sp>
      <p:grpSp>
        <p:nvGrpSpPr>
          <p:cNvPr id="11" name="Group 12"/>
          <p:cNvGrpSpPr>
            <a:grpSpLocks noChangeAspect="1"/>
          </p:cNvGrpSpPr>
          <p:nvPr userDrawn="1"/>
        </p:nvGrpSpPr>
        <p:grpSpPr bwMode="auto">
          <a:xfrm>
            <a:off x="86782" y="6242051"/>
            <a:ext cx="1245674" cy="555625"/>
            <a:chOff x="3198" y="1770"/>
            <a:chExt cx="550" cy="338"/>
          </a:xfrm>
        </p:grpSpPr>
        <p:pic>
          <p:nvPicPr>
            <p:cNvPr id="12" name="Picture 13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31"/>
            <a:stretch>
              <a:fillRect/>
            </a:stretch>
          </p:blipFill>
          <p:spPr bwMode="auto">
            <a:xfrm>
              <a:off x="3200" y="1770"/>
              <a:ext cx="54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979381"/>
            <a:stretch>
              <a:fillRect/>
            </a:stretch>
          </p:blipFill>
          <p:spPr bwMode="auto">
            <a:xfrm>
              <a:off x="3198" y="1805"/>
              <a:ext cx="113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7081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ouglasie_Trieb_Full_Border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4402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8"/>
          <p:cNvSpPr>
            <a:spLocks noChangeArrowheads="1"/>
          </p:cNvSpPr>
          <p:nvPr/>
        </p:nvSpPr>
        <p:spPr bwMode="auto">
          <a:xfrm rot="10800000">
            <a:off x="-37247" y="4978401"/>
            <a:ext cx="609603" cy="1879600"/>
          </a:xfrm>
          <a:prstGeom prst="rect">
            <a:avLst/>
          </a:prstGeom>
          <a:gradFill rotWithShape="1">
            <a:gsLst>
              <a:gs pos="25000">
                <a:schemeClr val="bg1">
                  <a:gamma/>
                  <a:tint val="28627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8" descr="Douglasie_Trieb_Full_Border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4402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8"/>
          <p:cNvSpPr>
            <a:spLocks noChangeArrowheads="1"/>
          </p:cNvSpPr>
          <p:nvPr userDrawn="1"/>
        </p:nvSpPr>
        <p:spPr bwMode="auto">
          <a:xfrm rot="10800000">
            <a:off x="-37248" y="4691270"/>
            <a:ext cx="609603" cy="2166731"/>
          </a:xfrm>
          <a:prstGeom prst="rect">
            <a:avLst/>
          </a:prstGeom>
          <a:gradFill rotWithShape="1">
            <a:gsLst>
              <a:gs pos="25000">
                <a:schemeClr val="bg1">
                  <a:gamma/>
                  <a:tint val="28627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6684" y="301625"/>
            <a:ext cx="9751483" cy="114300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826684" y="1827213"/>
            <a:ext cx="4773083" cy="4114800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2967" y="1827213"/>
            <a:ext cx="4775200" cy="4114800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ABCB4B9C-D440-4C41-B6F2-2065F8C38E94}" type="slidenum">
              <a:rPr lang="de-DE" altLang="x-none"/>
              <a:pPr/>
              <a:t>‹Nr.›</a:t>
            </a:fld>
            <a:endParaRPr lang="de-DE" altLang="x-none"/>
          </a:p>
        </p:txBody>
      </p:sp>
      <p:grpSp>
        <p:nvGrpSpPr>
          <p:cNvPr id="11" name="Group 12"/>
          <p:cNvGrpSpPr>
            <a:grpSpLocks/>
          </p:cNvGrpSpPr>
          <p:nvPr userDrawn="1"/>
        </p:nvGrpSpPr>
        <p:grpSpPr bwMode="auto">
          <a:xfrm>
            <a:off x="86791" y="6248400"/>
            <a:ext cx="1247646" cy="555625"/>
            <a:chOff x="3198" y="1770"/>
            <a:chExt cx="491" cy="338"/>
          </a:xfrm>
        </p:grpSpPr>
        <p:pic>
          <p:nvPicPr>
            <p:cNvPr id="12" name="Picture 13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31"/>
            <a:stretch>
              <a:fillRect/>
            </a:stretch>
          </p:blipFill>
          <p:spPr bwMode="auto">
            <a:xfrm>
              <a:off x="3200" y="1770"/>
              <a:ext cx="489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979381"/>
            <a:stretch>
              <a:fillRect/>
            </a:stretch>
          </p:blipFill>
          <p:spPr bwMode="auto">
            <a:xfrm>
              <a:off x="3198" y="1805"/>
              <a:ext cx="113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168864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ouglasie_Trieb_Full_Border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4419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 rot="10800000">
            <a:off x="-37247" y="5238750"/>
            <a:ext cx="609603" cy="1619251"/>
          </a:xfrm>
          <a:prstGeom prst="rect">
            <a:avLst/>
          </a:prstGeom>
          <a:gradFill rotWithShape="1">
            <a:gsLst>
              <a:gs pos="25000">
                <a:schemeClr val="bg1">
                  <a:gamma/>
                  <a:tint val="28627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8" descr="Douglasie_Trieb_Full_Border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4419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8"/>
          <p:cNvSpPr>
            <a:spLocks noChangeArrowheads="1"/>
          </p:cNvSpPr>
          <p:nvPr userDrawn="1"/>
        </p:nvSpPr>
        <p:spPr bwMode="auto">
          <a:xfrm rot="10800000">
            <a:off x="-37251" y="4699220"/>
            <a:ext cx="445344" cy="2158778"/>
          </a:xfrm>
          <a:prstGeom prst="rect">
            <a:avLst/>
          </a:prstGeom>
          <a:gradFill rotWithShape="1">
            <a:gsLst>
              <a:gs pos="25000">
                <a:schemeClr val="bg1">
                  <a:gamma/>
                  <a:tint val="28627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403" y="1556793"/>
            <a:ext cx="10972800" cy="4525963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F1D606-0C6B-DA43-8B3D-885916ED3A3B}" type="datetimeFigureOut">
              <a:rPr lang="en-US" altLang="x-none"/>
              <a:pPr/>
              <a:t>3/4/2026</a:t>
            </a:fld>
            <a:endParaRPr lang="en-US" altLang="x-none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62748D-01C9-6743-9761-90044E62385B}" type="slidenum">
              <a:rPr lang="en-US" altLang="x-none"/>
              <a:pPr/>
              <a:t>‹Nr.›</a:t>
            </a:fld>
            <a:endParaRPr lang="en-US" altLang="x-none"/>
          </a:p>
        </p:txBody>
      </p:sp>
      <p:grpSp>
        <p:nvGrpSpPr>
          <p:cNvPr id="11" name="Group 12"/>
          <p:cNvGrpSpPr>
            <a:grpSpLocks noChangeAspect="1"/>
          </p:cNvGrpSpPr>
          <p:nvPr userDrawn="1"/>
        </p:nvGrpSpPr>
        <p:grpSpPr bwMode="auto">
          <a:xfrm>
            <a:off x="86787" y="6242051"/>
            <a:ext cx="1245674" cy="555625"/>
            <a:chOff x="3198" y="1770"/>
            <a:chExt cx="550" cy="338"/>
          </a:xfrm>
        </p:grpSpPr>
        <p:pic>
          <p:nvPicPr>
            <p:cNvPr id="12" name="Picture 13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31"/>
            <a:stretch>
              <a:fillRect/>
            </a:stretch>
          </p:blipFill>
          <p:spPr bwMode="auto">
            <a:xfrm>
              <a:off x="3200" y="1770"/>
              <a:ext cx="54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979381"/>
            <a:stretch>
              <a:fillRect/>
            </a:stretch>
          </p:blipFill>
          <p:spPr bwMode="auto">
            <a:xfrm>
              <a:off x="3198" y="1805"/>
              <a:ext cx="113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1491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ouglasie_Trieb_Full_Border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4419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 rot="10800000">
            <a:off x="-37247" y="4978401"/>
            <a:ext cx="609603" cy="1879600"/>
          </a:xfrm>
          <a:prstGeom prst="rect">
            <a:avLst/>
          </a:prstGeom>
          <a:gradFill rotWithShape="1">
            <a:gsLst>
              <a:gs pos="25000">
                <a:schemeClr val="bg1">
                  <a:gamma/>
                  <a:tint val="28627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8" descr="Douglasie_Trieb_Full_Border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4419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8"/>
          <p:cNvSpPr>
            <a:spLocks noChangeArrowheads="1"/>
          </p:cNvSpPr>
          <p:nvPr userDrawn="1"/>
        </p:nvSpPr>
        <p:spPr bwMode="auto">
          <a:xfrm rot="10800000">
            <a:off x="-37248" y="4699221"/>
            <a:ext cx="609603" cy="2158780"/>
          </a:xfrm>
          <a:prstGeom prst="rect">
            <a:avLst/>
          </a:prstGeom>
          <a:gradFill rotWithShape="1">
            <a:gsLst>
              <a:gs pos="25000">
                <a:schemeClr val="bg1">
                  <a:gamma/>
                  <a:tint val="28627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CE1835-6659-D141-A922-C402029CABFF}" type="datetimeFigureOut">
              <a:rPr lang="en-US" altLang="x-none"/>
              <a:pPr/>
              <a:t>3/4/2026</a:t>
            </a:fld>
            <a:endParaRPr lang="en-US" altLang="x-none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BD0A88-A876-3B40-AD93-08681047D3D2}" type="slidenum">
              <a:rPr lang="en-US" altLang="x-none"/>
              <a:pPr/>
              <a:t>‹Nr.›</a:t>
            </a:fld>
            <a:endParaRPr lang="en-US" altLang="x-none"/>
          </a:p>
        </p:txBody>
      </p:sp>
      <p:grpSp>
        <p:nvGrpSpPr>
          <p:cNvPr id="11" name="Group 12"/>
          <p:cNvGrpSpPr>
            <a:grpSpLocks noChangeAspect="1"/>
          </p:cNvGrpSpPr>
          <p:nvPr userDrawn="1"/>
        </p:nvGrpSpPr>
        <p:grpSpPr bwMode="auto">
          <a:xfrm>
            <a:off x="86787" y="6242051"/>
            <a:ext cx="1245674" cy="555625"/>
            <a:chOff x="3198" y="1770"/>
            <a:chExt cx="550" cy="338"/>
          </a:xfrm>
        </p:grpSpPr>
        <p:pic>
          <p:nvPicPr>
            <p:cNvPr id="12" name="Picture 13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31"/>
            <a:stretch>
              <a:fillRect/>
            </a:stretch>
          </p:blipFill>
          <p:spPr bwMode="auto">
            <a:xfrm>
              <a:off x="3200" y="1770"/>
              <a:ext cx="54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979381"/>
            <a:stretch>
              <a:fillRect/>
            </a:stretch>
          </p:blipFill>
          <p:spPr bwMode="auto">
            <a:xfrm>
              <a:off x="3198" y="1805"/>
              <a:ext cx="113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86736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ouglasie_Trieb_Full_Border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4419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8"/>
          <p:cNvSpPr>
            <a:spLocks noChangeArrowheads="1"/>
          </p:cNvSpPr>
          <p:nvPr/>
        </p:nvSpPr>
        <p:spPr bwMode="auto">
          <a:xfrm rot="10800000">
            <a:off x="-37247" y="4978401"/>
            <a:ext cx="609603" cy="1879600"/>
          </a:xfrm>
          <a:prstGeom prst="rect">
            <a:avLst/>
          </a:prstGeom>
          <a:gradFill rotWithShape="1">
            <a:gsLst>
              <a:gs pos="25000">
                <a:schemeClr val="bg1">
                  <a:gamma/>
                  <a:tint val="28627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8" descr="Douglasie_Trieb_Full_Border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4419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8"/>
          <p:cNvSpPr>
            <a:spLocks noChangeArrowheads="1"/>
          </p:cNvSpPr>
          <p:nvPr userDrawn="1"/>
        </p:nvSpPr>
        <p:spPr bwMode="auto">
          <a:xfrm rot="10800000">
            <a:off x="-37248" y="4691270"/>
            <a:ext cx="609603" cy="2166731"/>
          </a:xfrm>
          <a:prstGeom prst="rect">
            <a:avLst/>
          </a:prstGeom>
          <a:gradFill rotWithShape="1">
            <a:gsLst>
              <a:gs pos="25000">
                <a:schemeClr val="bg1">
                  <a:gamma/>
                  <a:tint val="28627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5AB9BD-EE3C-904D-B053-C678760AA9A7}" type="datetimeFigureOut">
              <a:rPr lang="en-US" altLang="x-none"/>
              <a:pPr/>
              <a:t>3/4/2026</a:t>
            </a:fld>
            <a:endParaRPr lang="en-US" altLang="x-none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797CB8-C644-0B45-8F2B-E287DAE022B4}" type="slidenum">
              <a:rPr lang="en-US" altLang="x-none"/>
              <a:pPr/>
              <a:t>‹Nr.›</a:t>
            </a:fld>
            <a:endParaRPr lang="en-US" altLang="x-none"/>
          </a:p>
        </p:txBody>
      </p:sp>
      <p:grpSp>
        <p:nvGrpSpPr>
          <p:cNvPr id="12" name="Group 12"/>
          <p:cNvGrpSpPr>
            <a:grpSpLocks noChangeAspect="1"/>
          </p:cNvGrpSpPr>
          <p:nvPr userDrawn="1"/>
        </p:nvGrpSpPr>
        <p:grpSpPr bwMode="auto">
          <a:xfrm>
            <a:off x="86787" y="6242051"/>
            <a:ext cx="1245674" cy="555625"/>
            <a:chOff x="3198" y="1770"/>
            <a:chExt cx="550" cy="338"/>
          </a:xfrm>
        </p:grpSpPr>
        <p:pic>
          <p:nvPicPr>
            <p:cNvPr id="13" name="Picture 13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31"/>
            <a:stretch>
              <a:fillRect/>
            </a:stretch>
          </p:blipFill>
          <p:spPr bwMode="auto">
            <a:xfrm>
              <a:off x="3200" y="1770"/>
              <a:ext cx="54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979381"/>
            <a:stretch>
              <a:fillRect/>
            </a:stretch>
          </p:blipFill>
          <p:spPr bwMode="auto">
            <a:xfrm>
              <a:off x="3198" y="1805"/>
              <a:ext cx="113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233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ouglasie_Trieb_Full_Border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4419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8"/>
          <p:cNvSpPr>
            <a:spLocks noChangeArrowheads="1"/>
          </p:cNvSpPr>
          <p:nvPr/>
        </p:nvSpPr>
        <p:spPr bwMode="auto">
          <a:xfrm rot="10800000">
            <a:off x="-37247" y="4978401"/>
            <a:ext cx="609603" cy="1879600"/>
          </a:xfrm>
          <a:prstGeom prst="rect">
            <a:avLst/>
          </a:prstGeom>
          <a:gradFill rotWithShape="1">
            <a:gsLst>
              <a:gs pos="25000">
                <a:schemeClr val="bg1">
                  <a:gamma/>
                  <a:tint val="28627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8" descr="Douglasie_Trieb_Full_Border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4419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8"/>
          <p:cNvSpPr>
            <a:spLocks noChangeArrowheads="1"/>
          </p:cNvSpPr>
          <p:nvPr userDrawn="1"/>
        </p:nvSpPr>
        <p:spPr bwMode="auto">
          <a:xfrm rot="10800000">
            <a:off x="-37248" y="4683318"/>
            <a:ext cx="609603" cy="2174683"/>
          </a:xfrm>
          <a:prstGeom prst="rect">
            <a:avLst/>
          </a:prstGeom>
          <a:gradFill rotWithShape="1">
            <a:gsLst>
              <a:gs pos="25000">
                <a:schemeClr val="bg1">
                  <a:gamma/>
                  <a:tint val="28627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F6E323-67DD-C34F-A0B3-03B63A7F5B99}" type="datetimeFigureOut">
              <a:rPr lang="en-US" altLang="x-none"/>
              <a:pPr/>
              <a:t>3/4/2026</a:t>
            </a:fld>
            <a:endParaRPr lang="en-US" altLang="x-none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742874-C927-5846-B2DB-3BF9570B9028}" type="slidenum">
              <a:rPr lang="en-US" altLang="x-none"/>
              <a:pPr/>
              <a:t>‹Nr.›</a:t>
            </a:fld>
            <a:endParaRPr lang="en-US" altLang="x-none"/>
          </a:p>
        </p:txBody>
      </p:sp>
      <p:grpSp>
        <p:nvGrpSpPr>
          <p:cNvPr id="14" name="Group 12"/>
          <p:cNvGrpSpPr>
            <a:grpSpLocks noChangeAspect="1"/>
          </p:cNvGrpSpPr>
          <p:nvPr userDrawn="1"/>
        </p:nvGrpSpPr>
        <p:grpSpPr bwMode="auto">
          <a:xfrm>
            <a:off x="86787" y="6242051"/>
            <a:ext cx="1245674" cy="555625"/>
            <a:chOff x="3198" y="1770"/>
            <a:chExt cx="550" cy="338"/>
          </a:xfrm>
        </p:grpSpPr>
        <p:pic>
          <p:nvPicPr>
            <p:cNvPr id="15" name="Picture 13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31"/>
            <a:stretch>
              <a:fillRect/>
            </a:stretch>
          </p:blipFill>
          <p:spPr bwMode="auto">
            <a:xfrm>
              <a:off x="3200" y="1770"/>
              <a:ext cx="54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979381"/>
            <a:stretch>
              <a:fillRect/>
            </a:stretch>
          </p:blipFill>
          <p:spPr bwMode="auto">
            <a:xfrm>
              <a:off x="3198" y="1805"/>
              <a:ext cx="113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84849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ouglasie_Trieb_Full_Border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4419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8"/>
          <p:cNvSpPr>
            <a:spLocks noChangeArrowheads="1"/>
          </p:cNvSpPr>
          <p:nvPr/>
        </p:nvSpPr>
        <p:spPr bwMode="auto">
          <a:xfrm rot="10800000">
            <a:off x="-37247" y="4978401"/>
            <a:ext cx="609603" cy="1879600"/>
          </a:xfrm>
          <a:prstGeom prst="rect">
            <a:avLst/>
          </a:prstGeom>
          <a:gradFill rotWithShape="1">
            <a:gsLst>
              <a:gs pos="25000">
                <a:schemeClr val="bg1">
                  <a:gamma/>
                  <a:tint val="28627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6" descr="Douglasie_Trieb_Full_Border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4419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8"/>
          <p:cNvSpPr>
            <a:spLocks noChangeArrowheads="1"/>
          </p:cNvSpPr>
          <p:nvPr userDrawn="1"/>
        </p:nvSpPr>
        <p:spPr bwMode="auto">
          <a:xfrm rot="10800000">
            <a:off x="-37248" y="4691270"/>
            <a:ext cx="609603" cy="2166731"/>
          </a:xfrm>
          <a:prstGeom prst="rect">
            <a:avLst/>
          </a:prstGeom>
          <a:gradFill rotWithShape="1">
            <a:gsLst>
              <a:gs pos="25000">
                <a:schemeClr val="bg1">
                  <a:gamma/>
                  <a:tint val="28627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A311ED-30A5-4943-B415-CD98DCB35F44}" type="datetimeFigureOut">
              <a:rPr lang="en-US" altLang="x-none"/>
              <a:pPr/>
              <a:t>3/4/2026</a:t>
            </a:fld>
            <a:endParaRPr lang="en-US" altLang="x-non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87A6D7-BE32-9240-B665-64E4AF99407D}" type="slidenum">
              <a:rPr lang="en-US" altLang="x-none"/>
              <a:pPr/>
              <a:t>‹Nr.›</a:t>
            </a:fld>
            <a:endParaRPr lang="en-US" altLang="x-none"/>
          </a:p>
        </p:txBody>
      </p:sp>
      <p:grpSp>
        <p:nvGrpSpPr>
          <p:cNvPr id="10" name="Group 12"/>
          <p:cNvGrpSpPr>
            <a:grpSpLocks noChangeAspect="1"/>
          </p:cNvGrpSpPr>
          <p:nvPr userDrawn="1"/>
        </p:nvGrpSpPr>
        <p:grpSpPr bwMode="auto">
          <a:xfrm>
            <a:off x="86787" y="6242051"/>
            <a:ext cx="1245674" cy="555625"/>
            <a:chOff x="3198" y="1770"/>
            <a:chExt cx="550" cy="338"/>
          </a:xfrm>
        </p:grpSpPr>
        <p:pic>
          <p:nvPicPr>
            <p:cNvPr id="11" name="Picture 13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31"/>
            <a:stretch>
              <a:fillRect/>
            </a:stretch>
          </p:blipFill>
          <p:spPr bwMode="auto">
            <a:xfrm>
              <a:off x="3200" y="1770"/>
              <a:ext cx="54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979381"/>
            <a:stretch>
              <a:fillRect/>
            </a:stretch>
          </p:blipFill>
          <p:spPr bwMode="auto">
            <a:xfrm>
              <a:off x="3198" y="1805"/>
              <a:ext cx="113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6526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ouglasie_Trieb_Full_Border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4419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8"/>
          <p:cNvSpPr>
            <a:spLocks noChangeArrowheads="1"/>
          </p:cNvSpPr>
          <p:nvPr/>
        </p:nvSpPr>
        <p:spPr bwMode="auto">
          <a:xfrm rot="10800000">
            <a:off x="-45714" y="4978401"/>
            <a:ext cx="609603" cy="1879600"/>
          </a:xfrm>
          <a:prstGeom prst="rect">
            <a:avLst/>
          </a:prstGeom>
          <a:gradFill rotWithShape="1">
            <a:gsLst>
              <a:gs pos="25000">
                <a:schemeClr val="bg1">
                  <a:gamma/>
                  <a:tint val="28627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8" descr="Douglasie_Trieb_Full_Border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4419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8"/>
          <p:cNvSpPr>
            <a:spLocks noChangeArrowheads="1"/>
          </p:cNvSpPr>
          <p:nvPr userDrawn="1"/>
        </p:nvSpPr>
        <p:spPr bwMode="auto">
          <a:xfrm rot="10800000">
            <a:off x="-45715" y="4683318"/>
            <a:ext cx="609603" cy="2174683"/>
          </a:xfrm>
          <a:prstGeom prst="rect">
            <a:avLst/>
          </a:prstGeom>
          <a:gradFill rotWithShape="1">
            <a:gsLst>
              <a:gs pos="25000">
                <a:schemeClr val="bg1">
                  <a:gamma/>
                  <a:tint val="28627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C9E1B0-831B-3A45-B241-D451FBCE4645}" type="datetimeFigureOut">
              <a:rPr lang="en-US" altLang="x-none"/>
              <a:pPr/>
              <a:t>3/4/2026</a:t>
            </a:fld>
            <a:endParaRPr lang="en-US" altLang="x-non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01DDCC-5064-844E-BB63-A121ECADC364}" type="slidenum">
              <a:rPr lang="en-US" altLang="x-none"/>
              <a:pPr/>
              <a:t>‹Nr.›</a:t>
            </a:fld>
            <a:endParaRPr lang="en-US" altLang="x-none"/>
          </a:p>
        </p:txBody>
      </p:sp>
      <p:grpSp>
        <p:nvGrpSpPr>
          <p:cNvPr id="9" name="Group 12"/>
          <p:cNvGrpSpPr>
            <a:grpSpLocks/>
          </p:cNvGrpSpPr>
          <p:nvPr userDrawn="1"/>
        </p:nvGrpSpPr>
        <p:grpSpPr bwMode="auto">
          <a:xfrm>
            <a:off x="86787" y="6242051"/>
            <a:ext cx="1245674" cy="555625"/>
            <a:chOff x="3198" y="1770"/>
            <a:chExt cx="550" cy="338"/>
          </a:xfrm>
        </p:grpSpPr>
        <p:pic>
          <p:nvPicPr>
            <p:cNvPr id="10" name="Picture 13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31"/>
            <a:stretch>
              <a:fillRect/>
            </a:stretch>
          </p:blipFill>
          <p:spPr bwMode="auto">
            <a:xfrm>
              <a:off x="3200" y="1770"/>
              <a:ext cx="54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979381"/>
            <a:stretch>
              <a:fillRect/>
            </a:stretch>
          </p:blipFill>
          <p:spPr bwMode="auto">
            <a:xfrm>
              <a:off x="3198" y="1805"/>
              <a:ext cx="113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2326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ouglasie_Trieb_Full_Border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866" y="0"/>
            <a:ext cx="4419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8"/>
          <p:cNvSpPr>
            <a:spLocks noChangeArrowheads="1"/>
          </p:cNvSpPr>
          <p:nvPr/>
        </p:nvSpPr>
        <p:spPr bwMode="auto">
          <a:xfrm rot="10800000">
            <a:off x="-37247" y="4978401"/>
            <a:ext cx="609603" cy="1879600"/>
          </a:xfrm>
          <a:prstGeom prst="rect">
            <a:avLst/>
          </a:prstGeom>
          <a:gradFill rotWithShape="1">
            <a:gsLst>
              <a:gs pos="25000">
                <a:schemeClr val="bg1">
                  <a:gamma/>
                  <a:tint val="28627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8" descr="Douglasie_Trieb_Full_Border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4419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8"/>
          <p:cNvSpPr>
            <a:spLocks noChangeArrowheads="1"/>
          </p:cNvSpPr>
          <p:nvPr userDrawn="1"/>
        </p:nvSpPr>
        <p:spPr bwMode="auto">
          <a:xfrm rot="10800000">
            <a:off x="-37248" y="4627659"/>
            <a:ext cx="609603" cy="2230342"/>
          </a:xfrm>
          <a:prstGeom prst="rect">
            <a:avLst/>
          </a:prstGeom>
          <a:gradFill rotWithShape="1">
            <a:gsLst>
              <a:gs pos="25000">
                <a:schemeClr val="bg1">
                  <a:gamma/>
                  <a:tint val="28627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387E4F-0434-054A-B00B-3D8595C70BDA}" type="datetimeFigureOut">
              <a:rPr lang="en-US" altLang="x-none"/>
              <a:pPr/>
              <a:t>3/4/2026</a:t>
            </a:fld>
            <a:endParaRPr lang="en-US" altLang="x-none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F651A-5310-4643-A165-D72A0914D7D0}" type="slidenum">
              <a:rPr lang="en-US" altLang="x-none"/>
              <a:pPr/>
              <a:t>‹Nr.›</a:t>
            </a:fld>
            <a:endParaRPr lang="en-US" altLang="x-none"/>
          </a:p>
        </p:txBody>
      </p:sp>
      <p:grpSp>
        <p:nvGrpSpPr>
          <p:cNvPr id="12" name="Group 12"/>
          <p:cNvGrpSpPr>
            <a:grpSpLocks noChangeAspect="1"/>
          </p:cNvGrpSpPr>
          <p:nvPr userDrawn="1"/>
        </p:nvGrpSpPr>
        <p:grpSpPr bwMode="auto">
          <a:xfrm>
            <a:off x="86787" y="6242051"/>
            <a:ext cx="1245674" cy="555625"/>
            <a:chOff x="3198" y="1770"/>
            <a:chExt cx="550" cy="338"/>
          </a:xfrm>
        </p:grpSpPr>
        <p:pic>
          <p:nvPicPr>
            <p:cNvPr id="13" name="Picture 13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31"/>
            <a:stretch>
              <a:fillRect/>
            </a:stretch>
          </p:blipFill>
          <p:spPr bwMode="auto">
            <a:xfrm>
              <a:off x="3200" y="1770"/>
              <a:ext cx="54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979381"/>
            <a:stretch>
              <a:fillRect/>
            </a:stretch>
          </p:blipFill>
          <p:spPr bwMode="auto">
            <a:xfrm>
              <a:off x="3198" y="1805"/>
              <a:ext cx="113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33261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ouglasie_Trieb_Full_Border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866" y="0"/>
            <a:ext cx="3201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8"/>
          <p:cNvSpPr>
            <a:spLocks noChangeArrowheads="1"/>
          </p:cNvSpPr>
          <p:nvPr/>
        </p:nvSpPr>
        <p:spPr bwMode="auto">
          <a:xfrm rot="10800000">
            <a:off x="-37247" y="4978401"/>
            <a:ext cx="609603" cy="1879600"/>
          </a:xfrm>
          <a:prstGeom prst="rect">
            <a:avLst/>
          </a:prstGeom>
          <a:gradFill rotWithShape="1">
            <a:gsLst>
              <a:gs pos="25000">
                <a:schemeClr val="bg1">
                  <a:gamma/>
                  <a:tint val="28627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8" descr="Douglasie_Trieb_Full_Border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4419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8"/>
          <p:cNvSpPr>
            <a:spLocks noChangeArrowheads="1"/>
          </p:cNvSpPr>
          <p:nvPr userDrawn="1"/>
        </p:nvSpPr>
        <p:spPr bwMode="auto">
          <a:xfrm rot="10800000">
            <a:off x="-37248" y="4667416"/>
            <a:ext cx="609603" cy="2190585"/>
          </a:xfrm>
          <a:prstGeom prst="rect">
            <a:avLst/>
          </a:prstGeom>
          <a:gradFill rotWithShape="1">
            <a:gsLst>
              <a:gs pos="25000">
                <a:schemeClr val="bg1">
                  <a:gamma/>
                  <a:tint val="28627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CA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438C3-681F-5E48-B6E5-C7F2A2ACD5DA}" type="datetimeFigureOut">
              <a:rPr lang="en-US" altLang="x-none"/>
              <a:pPr/>
              <a:t>3/4/2026</a:t>
            </a:fld>
            <a:endParaRPr lang="en-US" altLang="x-none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2D87F-600F-CE40-B220-E239B1318124}" type="slidenum">
              <a:rPr lang="en-US" altLang="x-none"/>
              <a:pPr/>
              <a:t>‹Nr.›</a:t>
            </a:fld>
            <a:endParaRPr lang="en-US" altLang="x-none"/>
          </a:p>
        </p:txBody>
      </p:sp>
      <p:grpSp>
        <p:nvGrpSpPr>
          <p:cNvPr id="12" name="Group 12"/>
          <p:cNvGrpSpPr>
            <a:grpSpLocks noChangeAspect="1"/>
          </p:cNvGrpSpPr>
          <p:nvPr userDrawn="1"/>
        </p:nvGrpSpPr>
        <p:grpSpPr bwMode="auto">
          <a:xfrm>
            <a:off x="86786" y="6242051"/>
            <a:ext cx="1245674" cy="555625"/>
            <a:chOff x="3198" y="1770"/>
            <a:chExt cx="550" cy="338"/>
          </a:xfrm>
        </p:grpSpPr>
        <p:pic>
          <p:nvPicPr>
            <p:cNvPr id="13" name="Picture 13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31"/>
            <a:stretch>
              <a:fillRect/>
            </a:stretch>
          </p:blipFill>
          <p:spPr bwMode="auto">
            <a:xfrm>
              <a:off x="3200" y="1770"/>
              <a:ext cx="54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979381"/>
            <a:stretch>
              <a:fillRect/>
            </a:stretch>
          </p:blipFill>
          <p:spPr bwMode="auto">
            <a:xfrm>
              <a:off x="3198" y="1805"/>
              <a:ext cx="113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90556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x-none"/>
              <a:t>Click to edit Master title style</a:t>
            </a:r>
            <a:endParaRPr lang="en-US" altLang="x-none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x-none"/>
              <a:t>Click to edit Master text styles</a:t>
            </a:r>
          </a:p>
          <a:p>
            <a:pPr lvl="1"/>
            <a:r>
              <a:rPr lang="en-CA" altLang="x-none"/>
              <a:t>Second level</a:t>
            </a:r>
          </a:p>
          <a:p>
            <a:pPr lvl="2"/>
            <a:r>
              <a:rPr lang="en-CA" altLang="x-none"/>
              <a:t>Third level</a:t>
            </a:r>
          </a:p>
          <a:p>
            <a:pPr lvl="3"/>
            <a:r>
              <a:rPr lang="en-CA" altLang="x-none"/>
              <a:t>Fourth level</a:t>
            </a:r>
          </a:p>
          <a:p>
            <a:pPr lvl="4"/>
            <a:r>
              <a:rPr lang="en-CA" altLang="x-none"/>
              <a:t>Fifth level</a:t>
            </a:r>
            <a:endParaRPr lang="en-US" alt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charset="0"/>
              </a:defRPr>
            </a:lvl1pPr>
          </a:lstStyle>
          <a:p>
            <a:fld id="{DEAFF7E5-E6B6-8341-A7DD-582983EC5EDA}" type="datetimeFigureOut">
              <a:rPr lang="en-US" altLang="x-none"/>
              <a:pPr/>
              <a:t>3/4/2026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charset="0"/>
              </a:defRPr>
            </a:lvl1pPr>
          </a:lstStyle>
          <a:p>
            <a:fld id="{A425EE05-E77E-AA44-B4C3-9BA22AF57099}" type="slidenum">
              <a:rPr lang="en-US" altLang="x-none"/>
              <a:pPr/>
              <a:t>‹Nr.›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8" r:id="rId1"/>
    <p:sldLayoutId id="2147484679" r:id="rId2"/>
    <p:sldLayoutId id="2147484680" r:id="rId3"/>
    <p:sldLayoutId id="2147484681" r:id="rId4"/>
    <p:sldLayoutId id="2147484682" r:id="rId5"/>
    <p:sldLayoutId id="2147484683" r:id="rId6"/>
    <p:sldLayoutId id="2147484684" r:id="rId7"/>
    <p:sldLayoutId id="2147484685" r:id="rId8"/>
    <p:sldLayoutId id="2147484686" r:id="rId9"/>
    <p:sldLayoutId id="2147484687" r:id="rId10"/>
    <p:sldLayoutId id="2147484688" r:id="rId11"/>
    <p:sldLayoutId id="2147484689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jpg"/><Relationship Id="rId1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image" Target="../media/image15.jpe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hyperlink" Target="http://www.ontariogenomics.ca/" TargetMode="External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4.jpeg"/><Relationship Id="rId3" Type="http://schemas.openxmlformats.org/officeDocument/2006/relationships/image" Target="../media/image45.jpeg"/><Relationship Id="rId7" Type="http://schemas.openxmlformats.org/officeDocument/2006/relationships/image" Target="../media/image49.jpg"/><Relationship Id="rId12" Type="http://schemas.openxmlformats.org/officeDocument/2006/relationships/image" Target="../media/image53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gif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5" Type="http://schemas.microsoft.com/office/2007/relationships/hdphoto" Target="../media/hdphoto3.wdp"/><Relationship Id="rId10" Type="http://schemas.openxmlformats.org/officeDocument/2006/relationships/image" Target="../media/image51.jpeg"/><Relationship Id="rId4" Type="http://schemas.openxmlformats.org/officeDocument/2006/relationships/image" Target="../media/image46.gif"/><Relationship Id="rId9" Type="http://schemas.microsoft.com/office/2007/relationships/hdphoto" Target="../media/hdphoto2.wdp"/><Relationship Id="rId1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1.jpeg"/><Relationship Id="rId7" Type="http://schemas.openxmlformats.org/officeDocument/2006/relationships/image" Target="../media/image24.tif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26.png"/><Relationship Id="rId4" Type="http://schemas.openxmlformats.org/officeDocument/2006/relationships/image" Target="../media/image2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26.png"/><Relationship Id="rId4" Type="http://schemas.openxmlformats.org/officeDocument/2006/relationships/image" Target="../media/image2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1" y="6093756"/>
            <a:ext cx="12192001" cy="7642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lt1"/>
                </a:solidFill>
                <a:latin typeface="+mn-lt"/>
                <a:ea typeface="+mn-ea"/>
              </a:rPr>
              <a:t>Plat</a:t>
            </a:r>
          </a:p>
        </p:txBody>
      </p:sp>
      <p:sp>
        <p:nvSpPr>
          <p:cNvPr id="17412" name="Picture 4" descr="LogoMarieCurie Kopie"/>
          <p:cNvSpPr>
            <a:spLocks noChangeAspect="1" noChangeArrowheads="1"/>
          </p:cNvSpPr>
          <p:nvPr/>
        </p:nvSpPr>
        <p:spPr bwMode="auto">
          <a:xfrm>
            <a:off x="9571039" y="6257926"/>
            <a:ext cx="928687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/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4942" y="6108655"/>
            <a:ext cx="687948" cy="45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7416" name="Group 12"/>
          <p:cNvGrpSpPr>
            <a:grpSpLocks/>
          </p:cNvGrpSpPr>
          <p:nvPr/>
        </p:nvGrpSpPr>
        <p:grpSpPr bwMode="auto">
          <a:xfrm>
            <a:off x="151243" y="6229545"/>
            <a:ext cx="1093788" cy="473075"/>
            <a:chOff x="3198" y="1770"/>
            <a:chExt cx="757" cy="338"/>
          </a:xfrm>
        </p:grpSpPr>
        <p:pic>
          <p:nvPicPr>
            <p:cNvPr id="12" name="Picture 1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31"/>
            <a:stretch>
              <a:fillRect/>
            </a:stretch>
          </p:blipFill>
          <p:spPr bwMode="auto">
            <a:xfrm>
              <a:off x="3200" y="1770"/>
              <a:ext cx="755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979381"/>
            <a:stretch>
              <a:fillRect/>
            </a:stretch>
          </p:blipFill>
          <p:spPr bwMode="auto">
            <a:xfrm>
              <a:off x="3198" y="1805"/>
              <a:ext cx="113" cy="3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17418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1069" y="6118897"/>
            <a:ext cx="766415" cy="25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68331" y="5786180"/>
            <a:ext cx="47419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CA" sz="1200" dirty="0">
                <a:solidFill>
                  <a:srgbClr val="CAE67B"/>
                </a:solidFill>
                <a:latin typeface="+mn-lt"/>
              </a:rPr>
              <a:t>FLEX-Fluorescence Workshop 2026, 3-6 March, Bonn, Germany</a:t>
            </a:r>
            <a:endParaRPr lang="en-US" altLang="x-none" sz="1200" dirty="0">
              <a:solidFill>
                <a:srgbClr val="CAE67B"/>
              </a:solidFill>
              <a:latin typeface="+mn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9508" y="6515251"/>
            <a:ext cx="1766812" cy="345925"/>
          </a:xfrm>
          <a:prstGeom prst="rect">
            <a:avLst/>
          </a:prstGeom>
        </p:spPr>
      </p:pic>
      <p:pic>
        <p:nvPicPr>
          <p:cNvPr id="17" name="Image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698" y="6139667"/>
            <a:ext cx="1131217" cy="236518"/>
          </a:xfrm>
          <a:prstGeom prst="rect">
            <a:avLst/>
          </a:prstGeom>
        </p:spPr>
      </p:pic>
      <p:pic>
        <p:nvPicPr>
          <p:cNvPr id="17423" name="Picture 5" descr="Ontario Genomics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9386" y="6192481"/>
            <a:ext cx="1058945" cy="62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Genome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8899" y="6178757"/>
            <a:ext cx="943076" cy="568179"/>
          </a:xfrm>
          <a:prstGeom prst="rect">
            <a:avLst/>
          </a:prstGeom>
          <a:noFill/>
        </p:spPr>
      </p:pic>
      <p:pic>
        <p:nvPicPr>
          <p:cNvPr id="17426" name="Picture 18" descr="ttp://coadaptree2016.sites.olt.ubc.ca/files/2017/04/Banner.png"/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86750" y="6473190"/>
            <a:ext cx="1178045" cy="35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t="17874" r="6774" b="16571"/>
          <a:stretch/>
        </p:blipFill>
        <p:spPr>
          <a:xfrm>
            <a:off x="1368752" y="6528330"/>
            <a:ext cx="995794" cy="252902"/>
          </a:xfrm>
          <a:prstGeom prst="rect">
            <a:avLst/>
          </a:prstGeom>
        </p:spPr>
      </p:pic>
      <p:pic>
        <p:nvPicPr>
          <p:cNvPr id="26626" name="Picture 2" descr="Headwall Photonics logo">
            <a:extLst>
              <a:ext uri="{FF2B5EF4-FFF2-40B4-BE49-F238E27FC236}">
                <a16:creationId xmlns:a16="http://schemas.microsoft.com/office/drawing/2014/main" id="{D2C1DAAD-108A-B041-AD97-00A50B95A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028" y="6108580"/>
            <a:ext cx="1080242" cy="40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12" descr="DougAdaptLogo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29" b="-130"/>
          <a:stretch>
            <a:fillRect/>
          </a:stretch>
        </p:blipFill>
        <p:spPr bwMode="auto">
          <a:xfrm>
            <a:off x="9616508" y="6118897"/>
            <a:ext cx="638515" cy="3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40F0788B-7800-11C0-667A-5371FDB53083}"/>
              </a:ext>
            </a:extLst>
          </p:cNvPr>
          <p:cNvSpPr txBox="1">
            <a:spLocks/>
          </p:cNvSpPr>
          <p:nvPr/>
        </p:nvSpPr>
        <p:spPr bwMode="auto">
          <a:xfrm>
            <a:off x="151243" y="4854630"/>
            <a:ext cx="11917027" cy="943288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CA" altLang="x-none" sz="2000" b="1" dirty="0">
                <a:solidFill>
                  <a:srgbClr val="2F5B29"/>
                </a:solidFill>
                <a:ea typeface="ＭＳ Ｐゴシック" charset="-128"/>
              </a:rPr>
              <a:t>Ingo Ensminger</a:t>
            </a:r>
            <a:r>
              <a:rPr lang="en-CA" altLang="x-none" sz="2000" b="1" baseline="30000" dirty="0">
                <a:solidFill>
                  <a:srgbClr val="2F5B29"/>
                </a:solidFill>
                <a:ea typeface="ＭＳ Ｐゴシック" charset="-128"/>
              </a:rPr>
              <a:t>1</a:t>
            </a:r>
            <a:r>
              <a:rPr lang="en-CA" altLang="x-none" sz="2000" b="1" dirty="0">
                <a:solidFill>
                  <a:srgbClr val="2F5B29"/>
                </a:solidFill>
                <a:ea typeface="ＭＳ Ｐゴシック" charset="-128"/>
              </a:rPr>
              <a:t> , Kristen Huang</a:t>
            </a:r>
            <a:r>
              <a:rPr lang="en-CA" altLang="x-none" sz="2000" b="1" baseline="30000" dirty="0">
                <a:solidFill>
                  <a:srgbClr val="2F5B29"/>
                </a:solidFill>
                <a:ea typeface="ＭＳ Ｐゴシック" charset="-128"/>
              </a:rPr>
              <a:t>1</a:t>
            </a:r>
            <a:r>
              <a:rPr lang="en-CA" altLang="x-none" sz="2000" b="1" dirty="0">
                <a:solidFill>
                  <a:srgbClr val="2F5B29"/>
                </a:solidFill>
                <a:ea typeface="ＭＳ Ｐゴシック" charset="-128"/>
              </a:rPr>
              <a:t>, Vincent Riedel</a:t>
            </a:r>
            <a:r>
              <a:rPr lang="en-CA" altLang="x-none" sz="2000" b="1" baseline="30000" dirty="0">
                <a:solidFill>
                  <a:srgbClr val="2F5B29"/>
                </a:solidFill>
                <a:ea typeface="ＭＳ Ｐゴシック" charset="-128"/>
              </a:rPr>
              <a:t>1</a:t>
            </a:r>
            <a:r>
              <a:rPr lang="en-CA" altLang="x-none" sz="2000" b="1" dirty="0">
                <a:solidFill>
                  <a:srgbClr val="2F5B29"/>
                </a:solidFill>
                <a:ea typeface="ＭＳ Ｐゴシック" charset="-128"/>
              </a:rPr>
              <a:t>, Giovanni Bortolami</a:t>
            </a:r>
            <a:r>
              <a:rPr lang="en-CA" altLang="x-none" sz="2000" b="1" baseline="30000" dirty="0">
                <a:solidFill>
                  <a:srgbClr val="2F5B29"/>
                </a:solidFill>
                <a:ea typeface="ＭＳ Ｐゴシック" charset="-128"/>
              </a:rPr>
              <a:t>2</a:t>
            </a:r>
            <a:r>
              <a:rPr lang="en-CA" altLang="x-none" sz="2000" b="1" dirty="0">
                <a:solidFill>
                  <a:srgbClr val="2F5B29"/>
                </a:solidFill>
                <a:ea typeface="ＭＳ Ｐゴシック" charset="-128"/>
              </a:rPr>
              <a:t>, Jonas Gisler</a:t>
            </a:r>
            <a:r>
              <a:rPr lang="en-CA" altLang="x-none" sz="2000" b="1" baseline="30000" dirty="0">
                <a:solidFill>
                  <a:srgbClr val="2F5B29"/>
                </a:solidFill>
                <a:ea typeface="ＭＳ Ｐゴシック" charset="-128"/>
              </a:rPr>
              <a:t>3</a:t>
            </a:r>
            <a:r>
              <a:rPr lang="en-CA" altLang="x-none" sz="2000" b="1" dirty="0">
                <a:solidFill>
                  <a:srgbClr val="2F5B29"/>
                </a:solidFill>
                <a:ea typeface="ＭＳ Ｐゴシック" charset="-128"/>
              </a:rPr>
              <a:t>, Marcus Schaub</a:t>
            </a:r>
            <a:r>
              <a:rPr lang="en-CA" altLang="x-none" sz="2000" b="1" baseline="30000" dirty="0">
                <a:solidFill>
                  <a:srgbClr val="2F5B29"/>
                </a:solidFill>
                <a:ea typeface="ＭＳ Ｐゴシック" charset="-128"/>
              </a:rPr>
              <a:t>3</a:t>
            </a:r>
            <a:r>
              <a:rPr lang="en-CA" altLang="x-none" sz="2000" b="1" dirty="0">
                <a:solidFill>
                  <a:srgbClr val="2F5B29"/>
                </a:solidFill>
                <a:ea typeface="ＭＳ Ｐゴシック" charset="-128"/>
              </a:rPr>
              <a:t>, Tommaso Julitta</a:t>
            </a:r>
            <a:r>
              <a:rPr lang="en-CA" altLang="x-none" sz="2000" b="1" baseline="30000" dirty="0">
                <a:solidFill>
                  <a:srgbClr val="2F5B29"/>
                </a:solidFill>
                <a:ea typeface="ＭＳ Ｐゴシック" charset="-128"/>
              </a:rPr>
              <a:t>4</a:t>
            </a:r>
            <a:r>
              <a:rPr lang="en-CA" altLang="x-none" sz="2000" b="1" dirty="0">
                <a:solidFill>
                  <a:srgbClr val="2F5B29"/>
                </a:solidFill>
                <a:ea typeface="ＭＳ Ｐゴシック" charset="-128"/>
              </a:rPr>
              <a:t>, Arthur Gessler</a:t>
            </a:r>
            <a:r>
              <a:rPr lang="en-CA" altLang="x-none" sz="2000" b="1" baseline="30000" dirty="0">
                <a:solidFill>
                  <a:srgbClr val="2F5B29"/>
                </a:solidFill>
                <a:ea typeface="ＭＳ Ｐゴシック" charset="-128"/>
              </a:rPr>
              <a:t>3</a:t>
            </a:r>
            <a:endParaRPr lang="en-CA" altLang="x-none" sz="1800" baseline="30000" dirty="0">
              <a:solidFill>
                <a:srgbClr val="2F5B29"/>
              </a:solidFill>
              <a:ea typeface="ＭＳ Ｐゴシック" charset="-128"/>
            </a:endParaRPr>
          </a:p>
          <a:p>
            <a:pPr eaLnBrk="1" hangingPunct="1"/>
            <a:r>
              <a:rPr lang="en-CA" altLang="x-none" sz="1200" baseline="30000" dirty="0">
                <a:solidFill>
                  <a:srgbClr val="2F5B29"/>
                </a:solidFill>
                <a:ea typeface="ＭＳ Ｐゴシック" charset="-128"/>
              </a:rPr>
              <a:t>1</a:t>
            </a:r>
            <a:r>
              <a:rPr lang="en-CA" altLang="x-none" sz="1200" dirty="0">
                <a:solidFill>
                  <a:srgbClr val="2F5B29"/>
                </a:solidFill>
                <a:ea typeface="ＭＳ Ｐゴシック" charset="-128"/>
              </a:rPr>
              <a:t>University of Toronto; </a:t>
            </a:r>
            <a:r>
              <a:rPr lang="en-CA" altLang="x-none" sz="1200" baseline="30000" dirty="0">
                <a:solidFill>
                  <a:srgbClr val="2F5B29"/>
                </a:solidFill>
                <a:ea typeface="ＭＳ Ｐゴシック" charset="-128"/>
              </a:rPr>
              <a:t>2</a:t>
            </a:r>
            <a:r>
              <a:rPr lang="en-CA" altLang="x-none" sz="1200" dirty="0">
                <a:solidFill>
                  <a:srgbClr val="2F5B29"/>
                </a:solidFill>
                <a:ea typeface="ＭＳ Ｐゴシック" charset="-128"/>
              </a:rPr>
              <a:t>École </a:t>
            </a:r>
            <a:r>
              <a:rPr lang="en-CA" sz="1200" dirty="0">
                <a:solidFill>
                  <a:srgbClr val="2F5B29"/>
                </a:solidFill>
                <a:ea typeface="ＭＳ Ｐゴシック" charset="-128"/>
              </a:rPr>
              <a:t>Polytechnique Fédérale de Lausanne; </a:t>
            </a:r>
            <a:r>
              <a:rPr lang="en-CA" sz="1200" baseline="30000" dirty="0">
                <a:solidFill>
                  <a:srgbClr val="2F5B29"/>
                </a:solidFill>
                <a:ea typeface="ＭＳ Ｐゴシック" charset="-128"/>
              </a:rPr>
              <a:t>3</a:t>
            </a:r>
            <a:r>
              <a:rPr lang="en-CA" sz="1200" dirty="0">
                <a:solidFill>
                  <a:srgbClr val="2F5B29"/>
                </a:solidFill>
                <a:ea typeface="ＭＳ Ｐゴシック" charset="-128"/>
              </a:rPr>
              <a:t>Swiss </a:t>
            </a:r>
            <a:r>
              <a:rPr lang="en-CA" sz="1200" dirty="0" err="1">
                <a:solidFill>
                  <a:srgbClr val="2F5B29"/>
                </a:solidFill>
                <a:ea typeface="ＭＳ Ｐゴシック" charset="-128"/>
              </a:rPr>
              <a:t>Fedeal</a:t>
            </a:r>
            <a:r>
              <a:rPr lang="en-CA" sz="1200" dirty="0">
                <a:solidFill>
                  <a:srgbClr val="2F5B29"/>
                </a:solidFill>
                <a:ea typeface="ＭＳ Ｐゴシック" charset="-128"/>
              </a:rPr>
              <a:t> Institute for Forest, Snow and Landscape Research; </a:t>
            </a:r>
            <a:r>
              <a:rPr lang="en-CA" sz="1200" baseline="30000" dirty="0">
                <a:solidFill>
                  <a:srgbClr val="2F5B29"/>
                </a:solidFill>
                <a:ea typeface="ＭＳ Ｐゴシック" charset="-128"/>
              </a:rPr>
              <a:t>4</a:t>
            </a:r>
            <a:r>
              <a:rPr lang="en-CA" sz="1200" dirty="0">
                <a:solidFill>
                  <a:srgbClr val="2F5B29"/>
                </a:solidFill>
                <a:ea typeface="ＭＳ Ｐゴシック" charset="-128"/>
              </a:rPr>
              <a:t>JB </a:t>
            </a:r>
            <a:r>
              <a:rPr lang="en-CA" sz="1200" dirty="0" err="1">
                <a:solidFill>
                  <a:srgbClr val="2F5B29"/>
                </a:solidFill>
                <a:ea typeface="ＭＳ Ｐゴシック" charset="-128"/>
              </a:rPr>
              <a:t>Hypercpectral</a:t>
            </a:r>
            <a:endParaRPr lang="en-CA" altLang="x-none" sz="1200" dirty="0">
              <a:solidFill>
                <a:srgbClr val="2F5B29"/>
              </a:solidFill>
              <a:ea typeface="ＭＳ Ｐゴシック" charset="-128"/>
            </a:endParaRPr>
          </a:p>
          <a:p>
            <a:pPr eaLnBrk="1" hangingPunct="1"/>
            <a:endParaRPr lang="en-CA" altLang="x-none" sz="1400" dirty="0">
              <a:solidFill>
                <a:srgbClr val="2F5B29"/>
              </a:solidFill>
              <a:ea typeface="ＭＳ Ｐゴシック" charset="-128"/>
            </a:endParaRPr>
          </a:p>
        </p:txBody>
      </p:sp>
      <p:pic>
        <p:nvPicPr>
          <p:cNvPr id="4" name="Picture 2" descr="Genome Quebec | Graphic standards guide">
            <a:extLst>
              <a:ext uri="{FF2B5EF4-FFF2-40B4-BE49-F238E27FC236}">
                <a16:creationId xmlns:a16="http://schemas.microsoft.com/office/drawing/2014/main" id="{65FC6168-7E51-F83E-D5C4-667F69B26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214" y="6070504"/>
            <a:ext cx="1163462" cy="75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B817795-668A-A712-5C94-2BF1BB1E72F9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115775" y="6394125"/>
            <a:ext cx="1355328" cy="486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B6BD37-7BD8-B214-8A62-5E43742E07D3}"/>
              </a:ext>
            </a:extLst>
          </p:cNvPr>
          <p:cNvSpPr txBox="1"/>
          <p:nvPr/>
        </p:nvSpPr>
        <p:spPr>
          <a:xfrm>
            <a:off x="324611" y="382257"/>
            <a:ext cx="115427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4800" b="1" i="1" dirty="0">
                <a:solidFill>
                  <a:srgbClr val="B9EE10"/>
                </a:solidFill>
                <a:latin typeface="+mj-lt"/>
                <a:cs typeface="ＭＳ Ｐゴシック" charset="0"/>
              </a:rPr>
              <a:t>Tower Based SIF Monitoring of Drought Stressed Scots pine Photosynthesis</a:t>
            </a:r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5E2FDEBD-28BE-34CE-75B1-E9086E97B3A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895" y="6334302"/>
            <a:ext cx="1035614" cy="612727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6E0A98F9-C5D6-3241-266B-028CB66AE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4" r="21027"/>
          <a:stretch/>
        </p:blipFill>
        <p:spPr bwMode="auto">
          <a:xfrm>
            <a:off x="4296882" y="6228667"/>
            <a:ext cx="498360" cy="47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1F9E7-D8EE-6215-1748-31951A544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91" y="72235"/>
            <a:ext cx="11702059" cy="585180"/>
          </a:xfrm>
        </p:spPr>
        <p:txBody>
          <a:bodyPr/>
          <a:lstStyle/>
          <a:p>
            <a:r>
              <a:rPr lang="en-US" sz="3600" dirty="0"/>
              <a:t>Environmental Conditions Jun 2024 – Dec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105E96-959A-DF0C-EA97-64EDCCEF73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94" b="6138"/>
          <a:stretch>
            <a:fillRect/>
          </a:stretch>
        </p:blipFill>
        <p:spPr>
          <a:xfrm>
            <a:off x="609599" y="657415"/>
            <a:ext cx="5256029" cy="32447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6E8186-F5DA-3DB0-9B85-DD31941F95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594" b="17885"/>
          <a:stretch>
            <a:fillRect/>
          </a:stretch>
        </p:blipFill>
        <p:spPr>
          <a:xfrm>
            <a:off x="661499" y="4052960"/>
            <a:ext cx="5237787" cy="2762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76271F-B9B4-773C-7110-CF099D2577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471" b="6721"/>
          <a:stretch>
            <a:fillRect/>
          </a:stretch>
        </p:blipFill>
        <p:spPr>
          <a:xfrm>
            <a:off x="6441719" y="661100"/>
            <a:ext cx="5423273" cy="3254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9DA00E-78F7-7414-2208-2B2FA98EFB93}"/>
              </a:ext>
            </a:extLst>
          </p:cNvPr>
          <p:cNvSpPr txBox="1"/>
          <p:nvPr/>
        </p:nvSpPr>
        <p:spPr>
          <a:xfrm rot="16200000">
            <a:off x="-630790" y="1836806"/>
            <a:ext cx="2395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PAR (</a:t>
            </a:r>
            <a:r>
              <a:rPr lang="en-US" sz="1600" dirty="0" err="1"/>
              <a:t>umol</a:t>
            </a:r>
            <a:r>
              <a:rPr lang="en-US" sz="1600" dirty="0"/>
              <a:t> photons m</a:t>
            </a:r>
            <a:r>
              <a:rPr lang="en-US" sz="1600" baseline="30000" dirty="0"/>
              <a:t>-2</a:t>
            </a:r>
            <a:r>
              <a:rPr lang="en-US" sz="1600" dirty="0"/>
              <a:t> s</a:t>
            </a:r>
            <a:r>
              <a:rPr lang="en-US" sz="1600" baseline="30000" dirty="0"/>
              <a:t>-1</a:t>
            </a:r>
            <a:r>
              <a:rPr lang="en-US" sz="1600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98F3D0-7937-44AD-A3D9-ABFCB9C8390A}"/>
              </a:ext>
            </a:extLst>
          </p:cNvPr>
          <p:cNvSpPr txBox="1"/>
          <p:nvPr/>
        </p:nvSpPr>
        <p:spPr>
          <a:xfrm rot="5400000">
            <a:off x="5714144" y="1836806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</a:t>
            </a:r>
            <a:r>
              <a:rPr lang="en-US" sz="1600" baseline="-25000" dirty="0"/>
              <a:t>air</a:t>
            </a:r>
            <a:r>
              <a:rPr lang="en-US" sz="1600" dirty="0"/>
              <a:t> </a:t>
            </a:r>
            <a:r>
              <a:rPr lang="en-US" sz="1600" baseline="30000" dirty="0" err="1"/>
              <a:t>o</a:t>
            </a:r>
            <a:r>
              <a:rPr lang="en-US" sz="1600" dirty="0" err="1"/>
              <a:t>C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029A11-C924-804F-4E46-386C1C475DE5}"/>
              </a:ext>
            </a:extLst>
          </p:cNvPr>
          <p:cNvSpPr txBox="1"/>
          <p:nvPr/>
        </p:nvSpPr>
        <p:spPr>
          <a:xfrm rot="16200000">
            <a:off x="6046419" y="1836805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RH (%)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54A885-A26F-1428-2F21-F0A42C3698E9}"/>
              </a:ext>
            </a:extLst>
          </p:cNvPr>
          <p:cNvSpPr txBox="1"/>
          <p:nvPr/>
        </p:nvSpPr>
        <p:spPr>
          <a:xfrm rot="5400000">
            <a:off x="11523836" y="2014932"/>
            <a:ext cx="9977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VPD (kPa)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207E37-BCE0-9DF1-A07F-9859E911E1A6}"/>
              </a:ext>
            </a:extLst>
          </p:cNvPr>
          <p:cNvSpPr txBox="1"/>
          <p:nvPr/>
        </p:nvSpPr>
        <p:spPr>
          <a:xfrm rot="16200000">
            <a:off x="-682023" y="4995649"/>
            <a:ext cx="2498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Soil Water Content (m</a:t>
            </a:r>
            <a:r>
              <a:rPr lang="en-US" sz="1600" baseline="30000" dirty="0"/>
              <a:t>3</a:t>
            </a:r>
            <a:r>
              <a:rPr lang="en-US" sz="1600" dirty="0"/>
              <a:t> m</a:t>
            </a:r>
            <a:r>
              <a:rPr lang="en-US" sz="1600" baseline="30000" dirty="0"/>
              <a:t>-2</a:t>
            </a:r>
            <a:r>
              <a:rPr lang="en-US" sz="1600" dirty="0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3CD2E-83CA-C4DB-92D6-F66B4AFB2662}"/>
              </a:ext>
            </a:extLst>
          </p:cNvPr>
          <p:cNvSpPr txBox="1"/>
          <p:nvPr/>
        </p:nvSpPr>
        <p:spPr>
          <a:xfrm rot="5400000">
            <a:off x="5252399" y="5052897"/>
            <a:ext cx="1742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Precipitation (mm)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4DA51C-4ED0-175F-729D-BC53012C8549}"/>
              </a:ext>
            </a:extLst>
          </p:cNvPr>
          <p:cNvSpPr txBox="1"/>
          <p:nvPr/>
        </p:nvSpPr>
        <p:spPr>
          <a:xfrm>
            <a:off x="4017836" y="4227963"/>
            <a:ext cx="127259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Irrigated</a:t>
            </a:r>
          </a:p>
          <a:p>
            <a:r>
              <a:rPr lang="en-US" b="1" dirty="0">
                <a:solidFill>
                  <a:srgbClr val="FF0000"/>
                </a:solidFill>
              </a:rPr>
              <a:t>Control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1400" b="1" dirty="0">
                <a:solidFill>
                  <a:srgbClr val="FF0000"/>
                </a:solidFill>
              </a:rPr>
              <a:t>(non-irrigated)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8099D7-9597-5BF1-0D1E-3B6F10AC13CD}"/>
              </a:ext>
            </a:extLst>
          </p:cNvPr>
          <p:cNvSpPr txBox="1"/>
          <p:nvPr/>
        </p:nvSpPr>
        <p:spPr>
          <a:xfrm>
            <a:off x="975989" y="4113130"/>
            <a:ext cx="2693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Heavy snow w. crown damage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F475810-1280-3B9B-8D5D-4FDC192912BC}"/>
              </a:ext>
            </a:extLst>
          </p:cNvPr>
          <p:cNvCxnSpPr/>
          <p:nvPr/>
        </p:nvCxnSpPr>
        <p:spPr>
          <a:xfrm>
            <a:off x="3140242" y="4451684"/>
            <a:ext cx="372979" cy="457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555FF562-4D5A-1EBD-9564-2F61DA610195}"/>
              </a:ext>
            </a:extLst>
          </p:cNvPr>
          <p:cNvSpPr/>
          <p:nvPr/>
        </p:nvSpPr>
        <p:spPr>
          <a:xfrm>
            <a:off x="9480884" y="554999"/>
            <a:ext cx="1227221" cy="3258419"/>
          </a:xfrm>
          <a:prstGeom prst="ellipse">
            <a:avLst/>
          </a:prstGeom>
          <a:solidFill>
            <a:srgbClr val="FF0000">
              <a:alpha val="6768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69633E3-7A55-8FB0-7DCB-586F74809B71}"/>
              </a:ext>
            </a:extLst>
          </p:cNvPr>
          <p:cNvSpPr/>
          <p:nvPr/>
        </p:nvSpPr>
        <p:spPr>
          <a:xfrm>
            <a:off x="7010969" y="466768"/>
            <a:ext cx="883844" cy="3586192"/>
          </a:xfrm>
          <a:prstGeom prst="ellipse">
            <a:avLst/>
          </a:prstGeom>
          <a:solidFill>
            <a:schemeClr val="bg2">
              <a:lumMod val="75000"/>
              <a:alpha val="1659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F878-DDA1-77C4-65A0-79320193E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978" y="783216"/>
            <a:ext cx="4961021" cy="1143000"/>
          </a:xfrm>
        </p:spPr>
        <p:txBody>
          <a:bodyPr/>
          <a:lstStyle/>
          <a:p>
            <a:r>
              <a:rPr lang="en-US" sz="4000" dirty="0"/>
              <a:t>Leaf spectral reflectance distinguishes treatments</a:t>
            </a:r>
          </a:p>
        </p:txBody>
      </p:sp>
      <p:pic>
        <p:nvPicPr>
          <p:cNvPr id="4" name="Picture 3" descr="A graph of a number of numbers and a number of numbers&#10;&#10;AI-generated content may be incorrect.">
            <a:extLst>
              <a:ext uri="{FF2B5EF4-FFF2-40B4-BE49-F238E27FC236}">
                <a16:creationId xmlns:a16="http://schemas.microsoft.com/office/drawing/2014/main" id="{878377B6-C389-6A3E-4E93-927286F278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96" b="21980"/>
          <a:stretch>
            <a:fillRect/>
          </a:stretch>
        </p:blipFill>
        <p:spPr>
          <a:xfrm>
            <a:off x="1078829" y="232543"/>
            <a:ext cx="5423535" cy="2718435"/>
          </a:xfrm>
          <a:prstGeom prst="rect">
            <a:avLst/>
          </a:prstGeom>
        </p:spPr>
      </p:pic>
      <p:pic>
        <p:nvPicPr>
          <p:cNvPr id="6" name="Picture 5" descr="A graph of red and blue lines&#10;&#10;AI-generated content may be incorrect.">
            <a:extLst>
              <a:ext uri="{FF2B5EF4-FFF2-40B4-BE49-F238E27FC236}">
                <a16:creationId xmlns:a16="http://schemas.microsoft.com/office/drawing/2014/main" id="{182C2BC2-8B3B-802B-17AC-1F0060F95D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599" b="5878"/>
          <a:stretch>
            <a:fillRect/>
          </a:stretch>
        </p:blipFill>
        <p:spPr>
          <a:xfrm>
            <a:off x="1078828" y="2963010"/>
            <a:ext cx="5423535" cy="3345197"/>
          </a:xfrm>
          <a:prstGeom prst="rect">
            <a:avLst/>
          </a:prstGeom>
        </p:spPr>
      </p:pic>
      <p:pic>
        <p:nvPicPr>
          <p:cNvPr id="8" name="Picture 7" descr="A graph of red and blue lines&#10;&#10;AI-generated content may be incorrect.">
            <a:extLst>
              <a:ext uri="{FF2B5EF4-FFF2-40B4-BE49-F238E27FC236}">
                <a16:creationId xmlns:a16="http://schemas.microsoft.com/office/drawing/2014/main" id="{E8788255-2456-860F-7A7C-2102B1081F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599" b="5878"/>
          <a:stretch>
            <a:fillRect/>
          </a:stretch>
        </p:blipFill>
        <p:spPr>
          <a:xfrm>
            <a:off x="6633877" y="2950978"/>
            <a:ext cx="5423535" cy="33451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B50D54-F971-9762-B20A-586F7E95AAF6}"/>
              </a:ext>
            </a:extLst>
          </p:cNvPr>
          <p:cNvSpPr txBox="1"/>
          <p:nvPr/>
        </p:nvSpPr>
        <p:spPr>
          <a:xfrm rot="16200000">
            <a:off x="616809" y="4192383"/>
            <a:ext cx="453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PRI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3B7C32-3437-44B2-44EF-DD07841ADCDD}"/>
              </a:ext>
            </a:extLst>
          </p:cNvPr>
          <p:cNvSpPr txBox="1"/>
          <p:nvPr/>
        </p:nvSpPr>
        <p:spPr>
          <a:xfrm rot="16200000">
            <a:off x="652565" y="1285319"/>
            <a:ext cx="610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NDVI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5390E8-DCD1-C311-2811-4CB1CF1FA073}"/>
              </a:ext>
            </a:extLst>
          </p:cNvPr>
          <p:cNvSpPr txBox="1"/>
          <p:nvPr/>
        </p:nvSpPr>
        <p:spPr>
          <a:xfrm rot="5400000">
            <a:off x="6278626" y="1361978"/>
            <a:ext cx="1079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Chla</a:t>
            </a:r>
            <a:r>
              <a:rPr lang="en-US" sz="1800" dirty="0"/>
              <a:t> </a:t>
            </a:r>
            <a:r>
              <a:rPr lang="en-US" sz="1800" dirty="0" err="1"/>
              <a:t>a+b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8F5A1B-5161-69A8-B756-2B1DDBBB21C0}"/>
              </a:ext>
            </a:extLst>
          </p:cNvPr>
          <p:cNvSpPr txBox="1"/>
          <p:nvPr/>
        </p:nvSpPr>
        <p:spPr>
          <a:xfrm rot="16200000">
            <a:off x="6282338" y="4206506"/>
            <a:ext cx="571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NIRv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DB17A3-8906-D427-E0D4-8A9F9F39630B}"/>
              </a:ext>
            </a:extLst>
          </p:cNvPr>
          <p:cNvSpPr txBox="1"/>
          <p:nvPr/>
        </p:nvSpPr>
        <p:spPr>
          <a:xfrm>
            <a:off x="1457252" y="-25307"/>
            <a:ext cx="2693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Heavy snow w. crown damage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C4B0105-3B28-A319-FD16-49791DD6DE14}"/>
              </a:ext>
            </a:extLst>
          </p:cNvPr>
          <p:cNvCxnSpPr/>
          <p:nvPr/>
        </p:nvCxnSpPr>
        <p:spPr>
          <a:xfrm>
            <a:off x="3621505" y="313247"/>
            <a:ext cx="372979" cy="457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7F41AE6-212C-CD1B-B9D3-95C3BD993675}"/>
              </a:ext>
            </a:extLst>
          </p:cNvPr>
          <p:cNvSpPr txBox="1"/>
          <p:nvPr/>
        </p:nvSpPr>
        <p:spPr>
          <a:xfrm>
            <a:off x="4475036" y="1926216"/>
            <a:ext cx="127259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Irrigated</a:t>
            </a:r>
          </a:p>
          <a:p>
            <a:r>
              <a:rPr lang="en-US" b="1" dirty="0">
                <a:solidFill>
                  <a:srgbClr val="FF0000"/>
                </a:solidFill>
              </a:rPr>
              <a:t>Control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1400" b="1" dirty="0">
                <a:solidFill>
                  <a:srgbClr val="FF0000"/>
                </a:solidFill>
              </a:rPr>
              <a:t>(non-irrigated)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50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E134-10FB-1845-2B8C-6084F50CE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772" y="66559"/>
            <a:ext cx="10972800" cy="985060"/>
          </a:xfrm>
        </p:spPr>
        <p:txBody>
          <a:bodyPr/>
          <a:lstStyle/>
          <a:p>
            <a:r>
              <a:rPr lang="en-US" dirty="0"/>
              <a:t>SIF A and SIF B also distinguish treatments</a:t>
            </a:r>
          </a:p>
        </p:txBody>
      </p:sp>
      <p:pic>
        <p:nvPicPr>
          <p:cNvPr id="4" name="Picture 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F5035047-7168-E3AF-4F0B-92BBA8872F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684" b="12228"/>
          <a:stretch>
            <a:fillRect/>
          </a:stretch>
        </p:blipFill>
        <p:spPr>
          <a:xfrm>
            <a:off x="111760" y="914393"/>
            <a:ext cx="5831840" cy="3337624"/>
          </a:xfrm>
          <a:prstGeom prst="rect">
            <a:avLst/>
          </a:prstGeom>
        </p:spPr>
      </p:pic>
      <p:pic>
        <p:nvPicPr>
          <p:cNvPr id="8" name="Picture 7" descr="A graph of red and blue lines&#10;&#10;AI-generated content may be incorrect.">
            <a:extLst>
              <a:ext uri="{FF2B5EF4-FFF2-40B4-BE49-F238E27FC236}">
                <a16:creationId xmlns:a16="http://schemas.microsoft.com/office/drawing/2014/main" id="{6852D3D9-7024-7EEA-CE7B-37966C8968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684" b="12228"/>
          <a:stretch>
            <a:fillRect/>
          </a:stretch>
        </p:blipFill>
        <p:spPr>
          <a:xfrm>
            <a:off x="6196172" y="914393"/>
            <a:ext cx="5831840" cy="3337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C16A1C-F200-8581-17A5-DCFD3654AA7F}"/>
              </a:ext>
            </a:extLst>
          </p:cNvPr>
          <p:cNvSpPr txBox="1"/>
          <p:nvPr/>
        </p:nvSpPr>
        <p:spPr>
          <a:xfrm>
            <a:off x="2128878" y="1051619"/>
            <a:ext cx="127259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Irrigated</a:t>
            </a:r>
          </a:p>
          <a:p>
            <a:r>
              <a:rPr lang="en-US" b="1" dirty="0">
                <a:solidFill>
                  <a:srgbClr val="FF0000"/>
                </a:solidFill>
              </a:rPr>
              <a:t>Control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1400" b="1" dirty="0">
                <a:solidFill>
                  <a:srgbClr val="FF0000"/>
                </a:solidFill>
              </a:rPr>
              <a:t>(non-irrigated)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A08FAB-A2E6-3396-F8C1-45FD853C3159}"/>
              </a:ext>
            </a:extLst>
          </p:cNvPr>
          <p:cNvSpPr txBox="1"/>
          <p:nvPr/>
        </p:nvSpPr>
        <p:spPr>
          <a:xfrm>
            <a:off x="1383632" y="4658337"/>
            <a:ext cx="100944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kern="0" dirty="0">
                <a:effectLst/>
                <a:latin typeface="+mj-lt"/>
                <a:ea typeface="Times New Roman" panose="02020603050405020304" pitchFamily="18" charset="0"/>
              </a:rPr>
              <a:t>SIF A consistently increased in irrigated plot vs non-irrigated control during dry summer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kern="0" dirty="0">
                <a:effectLst/>
                <a:latin typeface="+mj-lt"/>
                <a:ea typeface="Times New Roman" panose="02020603050405020304" pitchFamily="18" charset="0"/>
              </a:rPr>
              <a:t>SIF B less sensitive </a:t>
            </a:r>
            <a:r>
              <a:rPr lang="en-CA" sz="1600" kern="0" dirty="0">
                <a:latin typeface="+mj-lt"/>
                <a:ea typeface="Times New Roman" panose="02020603050405020304" pitchFamily="18" charset="0"/>
              </a:rPr>
              <a:t>to </a:t>
            </a:r>
            <a:r>
              <a:rPr lang="en-CA" sz="1600" kern="0" dirty="0">
                <a:effectLst/>
                <a:latin typeface="+mj-lt"/>
                <a:ea typeface="Times New Roman" panose="02020603050405020304" pitchFamily="18" charset="0"/>
              </a:rPr>
              <a:t>drought, differences between treatments restricted to summer 2025 temperature and VPD peaks</a:t>
            </a:r>
            <a:endParaRPr lang="en-US" sz="16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B1EBC8-C848-9533-BF1B-BD7D9A7F4482}"/>
              </a:ext>
            </a:extLst>
          </p:cNvPr>
          <p:cNvSpPr txBox="1"/>
          <p:nvPr/>
        </p:nvSpPr>
        <p:spPr>
          <a:xfrm rot="5400000">
            <a:off x="11488095" y="2039416"/>
            <a:ext cx="1079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Chla</a:t>
            </a:r>
            <a:r>
              <a:rPr lang="en-US" sz="1800" dirty="0"/>
              <a:t> </a:t>
            </a:r>
            <a:r>
              <a:rPr lang="en-US" sz="1800" dirty="0" err="1"/>
              <a:t>a+b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638B92-43C8-F323-CC16-DB2B150B04B7}"/>
              </a:ext>
            </a:extLst>
          </p:cNvPr>
          <p:cNvSpPr txBox="1"/>
          <p:nvPr/>
        </p:nvSpPr>
        <p:spPr>
          <a:xfrm rot="5400000">
            <a:off x="5403683" y="2039416"/>
            <a:ext cx="1079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Chla</a:t>
            </a:r>
            <a:r>
              <a:rPr lang="en-US" sz="1800" dirty="0"/>
              <a:t> </a:t>
            </a:r>
            <a:r>
              <a:rPr lang="en-US" sz="1800" dirty="0" err="1"/>
              <a:t>a+b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BB06FB-0289-E066-3BD9-56E1C8F46850}"/>
              </a:ext>
            </a:extLst>
          </p:cNvPr>
          <p:cNvSpPr txBox="1"/>
          <p:nvPr/>
        </p:nvSpPr>
        <p:spPr>
          <a:xfrm rot="16200000">
            <a:off x="-852990" y="2241366"/>
            <a:ext cx="2044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SIF A </a:t>
            </a:r>
            <a:r>
              <a:rPr lang="en-CA" sz="1600" dirty="0" err="1"/>
              <a:t>mW</a:t>
            </a:r>
            <a:r>
              <a:rPr lang="en-CA" sz="1600" dirty="0"/>
              <a:t> m</a:t>
            </a:r>
            <a:r>
              <a:rPr lang="en-CA" sz="1600" baseline="30000" dirty="0"/>
              <a:t>-2</a:t>
            </a:r>
            <a:r>
              <a:rPr lang="en-CA" sz="1600" dirty="0"/>
              <a:t>sr</a:t>
            </a:r>
            <a:r>
              <a:rPr lang="en-CA" sz="1600" baseline="30000" dirty="0"/>
              <a:t>-1</a:t>
            </a:r>
            <a:r>
              <a:rPr lang="en-CA" sz="1600" dirty="0"/>
              <a:t> nm</a:t>
            </a:r>
            <a:r>
              <a:rPr lang="en-CA" sz="1600" baseline="30000" dirty="0"/>
              <a:t>-1</a:t>
            </a:r>
            <a:endParaRPr lang="en-US" sz="1600" baseline="30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8513CC-BD28-2F30-997C-909A5B807085}"/>
              </a:ext>
            </a:extLst>
          </p:cNvPr>
          <p:cNvSpPr txBox="1"/>
          <p:nvPr/>
        </p:nvSpPr>
        <p:spPr>
          <a:xfrm rot="16200000">
            <a:off x="5229591" y="2075361"/>
            <a:ext cx="1982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SIF B </a:t>
            </a:r>
            <a:r>
              <a:rPr lang="en-CA" sz="1600" dirty="0" err="1"/>
              <a:t>mW</a:t>
            </a:r>
            <a:r>
              <a:rPr lang="en-CA" sz="1600" dirty="0"/>
              <a:t> m</a:t>
            </a:r>
            <a:r>
              <a:rPr lang="en-CA" sz="1600" baseline="30000" dirty="0"/>
              <a:t>-2</a:t>
            </a:r>
            <a:r>
              <a:rPr lang="en-CA" sz="1600" dirty="0"/>
              <a:t>sr</a:t>
            </a:r>
            <a:r>
              <a:rPr lang="en-CA" sz="1600" baseline="30000" dirty="0"/>
              <a:t>-1</a:t>
            </a:r>
            <a:r>
              <a:rPr lang="en-CA" sz="1600" dirty="0"/>
              <a:t> nm</a:t>
            </a:r>
            <a:r>
              <a:rPr lang="en-CA" sz="1600" baseline="30000" dirty="0"/>
              <a:t>-1</a:t>
            </a:r>
            <a:endParaRPr lang="en-US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3292806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3EA59-8EF2-243B-D3D4-C33429BB2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2F451-8CB9-44B1-690E-8240D9138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772" y="66559"/>
            <a:ext cx="10972800" cy="760267"/>
          </a:xfrm>
        </p:spPr>
        <p:txBody>
          <a:bodyPr/>
          <a:lstStyle/>
          <a:p>
            <a:r>
              <a:rPr lang="en-US" dirty="0"/>
              <a:t>SIF A and SIF B also distinguish treatments</a:t>
            </a:r>
          </a:p>
        </p:txBody>
      </p:sp>
      <p:pic>
        <p:nvPicPr>
          <p:cNvPr id="4" name="Picture 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DBF15794-409D-D34D-F367-BD6F57A082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514" t="6684" b="12228"/>
          <a:stretch>
            <a:fillRect/>
          </a:stretch>
        </p:blipFill>
        <p:spPr>
          <a:xfrm>
            <a:off x="574894" y="830169"/>
            <a:ext cx="5333522" cy="2977597"/>
          </a:xfrm>
          <a:prstGeom prst="rect">
            <a:avLst/>
          </a:prstGeom>
        </p:spPr>
      </p:pic>
      <p:pic>
        <p:nvPicPr>
          <p:cNvPr id="8" name="Picture 7" descr="A graph of red and blue lines&#10;&#10;AI-generated content may be incorrect.">
            <a:extLst>
              <a:ext uri="{FF2B5EF4-FFF2-40B4-BE49-F238E27FC236}">
                <a16:creationId xmlns:a16="http://schemas.microsoft.com/office/drawing/2014/main" id="{806429E5-BDFD-CA93-C98A-8EDD474110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684" b="12228"/>
          <a:stretch>
            <a:fillRect/>
          </a:stretch>
        </p:blipFill>
        <p:spPr>
          <a:xfrm>
            <a:off x="6398552" y="810688"/>
            <a:ext cx="5194987" cy="2973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09C60E-4AEF-7974-52FA-5735C5A04BF3}"/>
              </a:ext>
            </a:extLst>
          </p:cNvPr>
          <p:cNvSpPr txBox="1"/>
          <p:nvPr/>
        </p:nvSpPr>
        <p:spPr>
          <a:xfrm>
            <a:off x="1431758" y="6475895"/>
            <a:ext cx="105391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kern="0" dirty="0">
                <a:effectLst/>
                <a:latin typeface="+mj-lt"/>
                <a:ea typeface="Times New Roman" panose="02020603050405020304" pitchFamily="18" charset="0"/>
              </a:rPr>
              <a:t>SIF B limited ability to pick up treatment effects restricted to summer 2025 temperature and VPD peaks</a:t>
            </a:r>
            <a:endParaRPr lang="en-US" sz="16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E47A7-4A14-0467-88F8-A7B3C4453500}"/>
              </a:ext>
            </a:extLst>
          </p:cNvPr>
          <p:cNvSpPr txBox="1"/>
          <p:nvPr/>
        </p:nvSpPr>
        <p:spPr>
          <a:xfrm rot="5400000">
            <a:off x="11261740" y="1970581"/>
            <a:ext cx="10798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Chla</a:t>
            </a:r>
            <a:r>
              <a:rPr lang="en-US" sz="1600" dirty="0"/>
              <a:t> </a:t>
            </a:r>
            <a:r>
              <a:rPr lang="en-US" sz="1600" dirty="0" err="1"/>
              <a:t>a+b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2E32D8-FEE8-2070-A566-ABAA3FCAABAE}"/>
              </a:ext>
            </a:extLst>
          </p:cNvPr>
          <p:cNvSpPr txBox="1"/>
          <p:nvPr/>
        </p:nvSpPr>
        <p:spPr>
          <a:xfrm rot="5400000">
            <a:off x="5403683" y="1970581"/>
            <a:ext cx="10798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Chla</a:t>
            </a:r>
            <a:r>
              <a:rPr lang="en-US" sz="1600" dirty="0"/>
              <a:t> </a:t>
            </a:r>
            <a:r>
              <a:rPr lang="en-US" sz="1600" dirty="0" err="1"/>
              <a:t>a+b</a:t>
            </a:r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3E9CEE-5083-F15D-FC39-ACC25D188D2A}"/>
              </a:ext>
            </a:extLst>
          </p:cNvPr>
          <p:cNvSpPr txBox="1"/>
          <p:nvPr/>
        </p:nvSpPr>
        <p:spPr>
          <a:xfrm rot="16200000">
            <a:off x="-1005229" y="2317917"/>
            <a:ext cx="328995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SIF A </a:t>
            </a:r>
            <a:r>
              <a:rPr lang="en-CA" sz="1400" dirty="0" err="1"/>
              <a:t>mW</a:t>
            </a:r>
            <a:r>
              <a:rPr lang="en-CA" sz="1400" dirty="0"/>
              <a:t> m</a:t>
            </a:r>
            <a:r>
              <a:rPr lang="en-CA" sz="1400" baseline="30000" dirty="0"/>
              <a:t>-2</a:t>
            </a:r>
            <a:r>
              <a:rPr lang="en-CA" sz="1400" dirty="0"/>
              <a:t>sr</a:t>
            </a:r>
            <a:r>
              <a:rPr lang="en-CA" sz="1400" baseline="30000" dirty="0"/>
              <a:t>-1</a:t>
            </a:r>
            <a:r>
              <a:rPr lang="en-CA" sz="1400" dirty="0"/>
              <a:t> nm</a:t>
            </a:r>
            <a:r>
              <a:rPr lang="en-CA" sz="1400" baseline="30000" dirty="0"/>
              <a:t>-1</a:t>
            </a:r>
            <a:endParaRPr lang="en-US" sz="1400" baseline="30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D5DBBA-7487-8F45-2086-B1465283B975}"/>
              </a:ext>
            </a:extLst>
          </p:cNvPr>
          <p:cNvSpPr txBox="1"/>
          <p:nvPr/>
        </p:nvSpPr>
        <p:spPr>
          <a:xfrm rot="16200000">
            <a:off x="5471508" y="1985969"/>
            <a:ext cx="1755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SIF B </a:t>
            </a:r>
            <a:r>
              <a:rPr lang="en-CA" sz="1400" dirty="0" err="1"/>
              <a:t>mW</a:t>
            </a:r>
            <a:r>
              <a:rPr lang="en-CA" sz="1400" dirty="0"/>
              <a:t> m</a:t>
            </a:r>
            <a:r>
              <a:rPr lang="en-CA" sz="1400" baseline="30000" dirty="0"/>
              <a:t>-2</a:t>
            </a:r>
            <a:r>
              <a:rPr lang="en-CA" sz="1400" dirty="0"/>
              <a:t>sr</a:t>
            </a:r>
            <a:r>
              <a:rPr lang="en-CA" sz="1400" baseline="30000" dirty="0"/>
              <a:t>-1</a:t>
            </a:r>
            <a:r>
              <a:rPr lang="en-CA" sz="1400" dirty="0"/>
              <a:t> nm</a:t>
            </a:r>
            <a:r>
              <a:rPr lang="en-CA" sz="1400" baseline="30000" dirty="0"/>
              <a:t>-1</a:t>
            </a:r>
            <a:endParaRPr lang="en-US" sz="1400" baseline="30000" dirty="0"/>
          </a:p>
        </p:txBody>
      </p:sp>
      <p:pic>
        <p:nvPicPr>
          <p:cNvPr id="5" name="Picture 4" descr="A graph with red and blue circles&#10;&#10;AI-generated content may be incorrect.">
            <a:extLst>
              <a:ext uri="{FF2B5EF4-FFF2-40B4-BE49-F238E27FC236}">
                <a16:creationId xmlns:a16="http://schemas.microsoft.com/office/drawing/2014/main" id="{F767BF6C-A615-7272-1714-B8711F1FD7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293" b="9512"/>
          <a:stretch>
            <a:fillRect/>
          </a:stretch>
        </p:blipFill>
        <p:spPr>
          <a:xfrm>
            <a:off x="1213600" y="3907959"/>
            <a:ext cx="4056110" cy="2177715"/>
          </a:xfrm>
          <a:prstGeom prst="rect">
            <a:avLst/>
          </a:prstGeom>
        </p:spPr>
      </p:pic>
      <p:pic>
        <p:nvPicPr>
          <p:cNvPr id="7" name="Picture 6" descr="A graph with red and blue circles&#10;&#10;AI-generated content may be incorrect.">
            <a:extLst>
              <a:ext uri="{FF2B5EF4-FFF2-40B4-BE49-F238E27FC236}">
                <a16:creationId xmlns:a16="http://schemas.microsoft.com/office/drawing/2014/main" id="{9D3C160C-115A-82C1-9DF3-BCB0DA0694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651" b="9416"/>
          <a:stretch>
            <a:fillRect/>
          </a:stretch>
        </p:blipFill>
        <p:spPr>
          <a:xfrm>
            <a:off x="7078580" y="3860609"/>
            <a:ext cx="4193891" cy="22724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CE006E-252C-5585-9DE6-24817D4990EF}"/>
              </a:ext>
            </a:extLst>
          </p:cNvPr>
          <p:cNvSpPr txBox="1"/>
          <p:nvPr/>
        </p:nvSpPr>
        <p:spPr>
          <a:xfrm>
            <a:off x="2742768" y="6193887"/>
            <a:ext cx="9977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VPD (kPa)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1CEE08-19C8-8B84-3F40-58D40CAF9A94}"/>
              </a:ext>
            </a:extLst>
          </p:cNvPr>
          <p:cNvSpPr txBox="1"/>
          <p:nvPr/>
        </p:nvSpPr>
        <p:spPr>
          <a:xfrm>
            <a:off x="8676639" y="6137341"/>
            <a:ext cx="9977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VPD (kPa)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6BB4AF-952E-4EF2-C8AD-CB4F62FCADE4}"/>
              </a:ext>
            </a:extLst>
          </p:cNvPr>
          <p:cNvSpPr txBox="1"/>
          <p:nvPr/>
        </p:nvSpPr>
        <p:spPr>
          <a:xfrm rot="16200000">
            <a:off x="-40104" y="4795578"/>
            <a:ext cx="217771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SIF A </a:t>
            </a:r>
            <a:r>
              <a:rPr lang="en-CA" sz="1400" dirty="0" err="1"/>
              <a:t>mW</a:t>
            </a:r>
            <a:r>
              <a:rPr lang="en-CA" sz="1400" dirty="0"/>
              <a:t> m</a:t>
            </a:r>
            <a:r>
              <a:rPr lang="en-CA" sz="1400" baseline="30000" dirty="0"/>
              <a:t>-2</a:t>
            </a:r>
            <a:r>
              <a:rPr lang="en-CA" sz="1400" dirty="0"/>
              <a:t>sr</a:t>
            </a:r>
            <a:r>
              <a:rPr lang="en-CA" sz="1400" baseline="30000" dirty="0"/>
              <a:t>-1</a:t>
            </a:r>
            <a:r>
              <a:rPr lang="en-CA" sz="1400" dirty="0"/>
              <a:t> nm</a:t>
            </a:r>
            <a:r>
              <a:rPr lang="en-CA" sz="1400" baseline="30000" dirty="0"/>
              <a:t>-1</a:t>
            </a:r>
            <a:endParaRPr lang="en-US" sz="1400" baseline="30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C4AEE4-D76F-2864-0C4F-D35EBD9A5B41}"/>
              </a:ext>
            </a:extLst>
          </p:cNvPr>
          <p:cNvSpPr txBox="1"/>
          <p:nvPr/>
        </p:nvSpPr>
        <p:spPr>
          <a:xfrm rot="16200000">
            <a:off x="5931615" y="4749685"/>
            <a:ext cx="1755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SIF B </a:t>
            </a:r>
            <a:r>
              <a:rPr lang="en-CA" sz="1400" dirty="0" err="1"/>
              <a:t>mW</a:t>
            </a:r>
            <a:r>
              <a:rPr lang="en-CA" sz="1400" dirty="0"/>
              <a:t> m</a:t>
            </a:r>
            <a:r>
              <a:rPr lang="en-CA" sz="1400" baseline="30000" dirty="0"/>
              <a:t>-2</a:t>
            </a:r>
            <a:r>
              <a:rPr lang="en-CA" sz="1400" dirty="0"/>
              <a:t>sr</a:t>
            </a:r>
            <a:r>
              <a:rPr lang="en-CA" sz="1400" baseline="30000" dirty="0"/>
              <a:t>-1</a:t>
            </a:r>
            <a:r>
              <a:rPr lang="en-CA" sz="1400" dirty="0"/>
              <a:t> nm</a:t>
            </a:r>
            <a:r>
              <a:rPr lang="en-CA" sz="1400" baseline="30000" dirty="0"/>
              <a:t>-1</a:t>
            </a:r>
            <a:endParaRPr lang="en-US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266009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69A4E-573F-140D-B164-6422C5B02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267" name="Rectangle 3">
            <a:extLst>
              <a:ext uri="{FF2B5EF4-FFF2-40B4-BE49-F238E27FC236}">
                <a16:creationId xmlns:a16="http://schemas.microsoft.com/office/drawing/2014/main" id="{282A8DE3-6A35-0197-F52D-4D5F697C58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38314" y="404813"/>
            <a:ext cx="8713787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b="1" dirty="0">
                <a:solidFill>
                  <a:schemeClr val="accent4"/>
                </a:solidFill>
              </a:rPr>
              <a:t>Outline</a:t>
            </a:r>
            <a:endParaRPr lang="de-DE" sz="2400" dirty="0">
              <a:solidFill>
                <a:schemeClr val="accent4"/>
              </a:solidFill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DD9AD84-B8EC-8402-3EED-9399FF257D5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357745" y="1703705"/>
            <a:ext cx="10656455" cy="3099943"/>
          </a:xfrm>
        </p:spPr>
        <p:txBody>
          <a:bodyPr>
            <a:normAutofit/>
          </a:bodyPr>
          <a:lstStyle/>
          <a:p>
            <a:pPr eaLnBrk="1" hangingPunct="1"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Background –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Pfynwald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long-term drought manipulation Experiment at a naturally dry forest in Switzerland</a:t>
            </a:r>
          </a:p>
          <a:p>
            <a:pPr eaLnBrk="1" hangingPunct="1"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Can SIF distinguish drought stressed from irrigated trees?</a:t>
            </a:r>
            <a:b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</a:b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Leaf level physiology, tower-based SIF, (Airborne SIF)</a:t>
            </a:r>
          </a:p>
          <a:p>
            <a:pPr eaLnBrk="1" hangingPunct="1">
              <a:buFont typeface="Courier New" panose="02070309020205020404" pitchFamily="49" charset="0"/>
              <a:buChar char="o"/>
              <a:defRPr/>
            </a:pPr>
            <a:r>
              <a:rPr lang="de-DE" sz="2800" dirty="0"/>
              <a:t>Summary and </a:t>
            </a:r>
            <a:r>
              <a:rPr lang="de-DE" sz="2800" dirty="0" err="1"/>
              <a:t>next</a:t>
            </a:r>
            <a:r>
              <a:rPr lang="de-DE" sz="2800" dirty="0"/>
              <a:t> </a:t>
            </a:r>
            <a:r>
              <a:rPr lang="de-DE" sz="2800" dirty="0" err="1"/>
              <a:t>steps</a:t>
            </a:r>
            <a:endParaRPr lang="de-DE" sz="2400" dirty="0"/>
          </a:p>
          <a:p>
            <a:pPr marL="476250" indent="-476250" eaLnBrk="1" hangingPunct="1">
              <a:buNone/>
              <a:defRPr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327425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267" grpId="0"/>
      <p:bldP spid="103526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A12B4-F3AC-DD73-ECC0-5B5190EC7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267" name="Rectangle 3">
            <a:extLst>
              <a:ext uri="{FF2B5EF4-FFF2-40B4-BE49-F238E27FC236}">
                <a16:creationId xmlns:a16="http://schemas.microsoft.com/office/drawing/2014/main" id="{05348C20-5F7C-DB85-B979-32D2E9EB41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38314" y="404813"/>
            <a:ext cx="8713787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b="1" dirty="0">
                <a:solidFill>
                  <a:schemeClr val="accent4"/>
                </a:solidFill>
              </a:rPr>
              <a:t>Summary</a:t>
            </a:r>
            <a:endParaRPr lang="de-DE" sz="2400" dirty="0">
              <a:solidFill>
                <a:schemeClr val="accent4"/>
              </a:solidFill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E080A764-C659-F3ED-AA33-56087A4AB4E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321650" y="1414947"/>
            <a:ext cx="10656455" cy="4749482"/>
          </a:xfrm>
        </p:spPr>
        <p:txBody>
          <a:bodyPr>
            <a:normAutofit fontScale="62500" lnSpcReduction="20000"/>
          </a:bodyPr>
          <a:lstStyle/>
          <a:p>
            <a:endParaRPr lang="en-CA" dirty="0"/>
          </a:p>
          <a:p>
            <a:r>
              <a:rPr lang="en-CA" sz="3400" dirty="0"/>
              <a:t>Consistent increase in SIF A in irrigated plot vs non-irrigated control during dry summer months</a:t>
            </a:r>
          </a:p>
          <a:p>
            <a:r>
              <a:rPr lang="en-CA" sz="3400" dirty="0"/>
              <a:t>SIF A sensitive to drought-induced decrease in photosynthetic activity</a:t>
            </a:r>
            <a:br>
              <a:rPr lang="en-CA" sz="3400" dirty="0"/>
            </a:br>
            <a:endParaRPr lang="en-CA" sz="3400" dirty="0"/>
          </a:p>
          <a:p>
            <a:r>
              <a:rPr lang="en-CA" sz="3400" dirty="0"/>
              <a:t>SIF A drought signal pronounced during periods of high vapor pressure deficit when stomatal limitations on photosynthesis are expected to be most severe</a:t>
            </a:r>
            <a:br>
              <a:rPr lang="en-CA" sz="3400" dirty="0"/>
            </a:br>
            <a:endParaRPr lang="en-CA" sz="3400" dirty="0"/>
          </a:p>
          <a:p>
            <a:r>
              <a:rPr lang="en-CA" sz="3400" dirty="0"/>
              <a:t>In contrast, SIF B showed limited sensitivity to drought stress, detectable differences between treatments restricted to temperature and VPD peaks</a:t>
            </a:r>
            <a:br>
              <a:rPr lang="en-CA" sz="3400" dirty="0"/>
            </a:br>
            <a:endParaRPr lang="en-CA" sz="3400" dirty="0"/>
          </a:p>
          <a:p>
            <a:endParaRPr lang="en-CA" sz="3400" dirty="0"/>
          </a:p>
          <a:p>
            <a:r>
              <a:rPr lang="en-CA" sz="3400" dirty="0"/>
              <a:t>Next steps integration of leaf-level physiological measurements to validate and mechanistically explain drought responses in canopy SIF in drought stressed Scots pine.</a:t>
            </a:r>
          </a:p>
          <a:p>
            <a:pPr marL="476250" indent="-476250" eaLnBrk="1" hangingPunct="1">
              <a:buNone/>
              <a:defRPr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7313634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267" grpId="0"/>
      <p:bldP spid="103526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>
          <a:xfrm>
            <a:off x="1615224" y="179552"/>
            <a:ext cx="8585200" cy="483558"/>
          </a:xfrm>
        </p:spPr>
        <p:txBody>
          <a:bodyPr/>
          <a:lstStyle/>
          <a:p>
            <a:pPr eaLnBrk="1" hangingPunct="1"/>
            <a:r>
              <a:rPr lang="en-US" altLang="x-none" sz="2800" b="1" dirty="0">
                <a:solidFill>
                  <a:srgbClr val="6FB412"/>
                </a:solidFill>
                <a:ea typeface="ＭＳ Ｐゴシック" charset="-128"/>
              </a:rPr>
              <a:t>Acknowledgements</a:t>
            </a:r>
          </a:p>
        </p:txBody>
      </p:sp>
      <p:sp>
        <p:nvSpPr>
          <p:cNvPr id="35" name="TextBox 1">
            <a:extLst>
              <a:ext uri="{FF2B5EF4-FFF2-40B4-BE49-F238E27FC236}">
                <a16:creationId xmlns:a16="http://schemas.microsoft.com/office/drawing/2014/main" id="{FCE47799-EC1C-2147-A57D-EF79F8C75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487" y="3115957"/>
            <a:ext cx="1223211" cy="144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1" dirty="0"/>
              <a:t>Aravind </a:t>
            </a:r>
            <a:r>
              <a:rPr lang="en-US" altLang="x-none" sz="1400" b="1" dirty="0" err="1"/>
              <a:t>Harikumar</a:t>
            </a:r>
            <a:endParaRPr lang="en-US" altLang="x-none" sz="1400" b="1" dirty="0"/>
          </a:p>
          <a:p>
            <a:pPr eaLnBrk="1" hangingPunct="1"/>
            <a:r>
              <a:rPr lang="en-US" altLang="x-none" sz="1200" i="1" dirty="0"/>
              <a:t>Remote Sensing</a:t>
            </a:r>
            <a:br>
              <a:rPr lang="en-US" altLang="x-none" sz="1200" i="1" dirty="0"/>
            </a:br>
            <a:r>
              <a:rPr lang="en-US" altLang="x-none" sz="1200" i="1" dirty="0"/>
              <a:t>(Now Nanyang Technological University, Singapore</a:t>
            </a:r>
          </a:p>
        </p:txBody>
      </p:sp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E55F2EB-F4F8-3005-B53C-D23C8015A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60" t="13496" r="36591" b="48198"/>
          <a:stretch/>
        </p:blipFill>
        <p:spPr>
          <a:xfrm>
            <a:off x="781986" y="638966"/>
            <a:ext cx="3788458" cy="2437754"/>
          </a:xfrm>
          <a:prstGeom prst="rect">
            <a:avLst/>
          </a:prstGeom>
        </p:spPr>
      </p:pic>
      <p:sp>
        <p:nvSpPr>
          <p:cNvPr id="4" name="TextBox 26">
            <a:extLst>
              <a:ext uri="{FF2B5EF4-FFF2-40B4-BE49-F238E27FC236}">
                <a16:creationId xmlns:a16="http://schemas.microsoft.com/office/drawing/2014/main" id="{8D616CD8-1AA9-53C3-5608-48E477CC3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5224" y="3096077"/>
            <a:ext cx="108202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Calibri" panose="020F0502020204030204" pitchFamily="34" charset="0"/>
              </a:rPr>
              <a:t>Gregory </a:t>
            </a:r>
            <a:r>
              <a:rPr lang="en-US" altLang="en-US" sz="1400" b="1" dirty="0" err="1">
                <a:latin typeface="Calibri" panose="020F0502020204030204" pitchFamily="34" charset="0"/>
              </a:rPr>
              <a:t>Milar</a:t>
            </a:r>
            <a:endParaRPr lang="en-US" altLang="en-US" sz="1400" b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 err="1">
                <a:latin typeface="Calibri" panose="020F0502020204030204" pitchFamily="34" charset="0"/>
              </a:rPr>
              <a:t>Dronebased</a:t>
            </a:r>
            <a:r>
              <a:rPr lang="en-US" altLang="en-US" sz="1200" i="1" dirty="0">
                <a:latin typeface="Calibri" panose="020F0502020204030204" pitchFamily="34" charset="0"/>
              </a:rPr>
              <a:t> phenotyping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E94BAE00-3579-8A3A-E8ED-EA465B598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2505" y="3076720"/>
            <a:ext cx="1061221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latin typeface="Calibri" panose="020F0502020204030204" pitchFamily="34" charset="0"/>
              </a:rPr>
              <a:t>Siyu</a:t>
            </a:r>
            <a:r>
              <a:rPr lang="en-US" altLang="en-US" sz="1400" b="1" dirty="0">
                <a:latin typeface="Calibri" panose="020F0502020204030204" pitchFamily="34" charset="0"/>
              </a:rPr>
              <a:t> Wang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Calibri" panose="020F0502020204030204" pitchFamily="34" charset="0"/>
              </a:rPr>
              <a:t>Leaf spectral reflectance, </a:t>
            </a:r>
            <a:r>
              <a:rPr lang="en-US" altLang="en-US" sz="1200" i="1" dirty="0" err="1">
                <a:latin typeface="Calibri" panose="020F0502020204030204" pitchFamily="34" charset="0"/>
              </a:rPr>
              <a:t>Chl</a:t>
            </a:r>
            <a:r>
              <a:rPr lang="en-US" altLang="en-US" sz="1200" i="1" dirty="0">
                <a:latin typeface="Calibri" panose="020F0502020204030204" pitchFamily="34" charset="0"/>
              </a:rPr>
              <a:t>- fluorescence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B2CC720F-4283-4710-F5AC-45EE78AF9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0280" y="3076720"/>
            <a:ext cx="988956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Calibri" panose="020F0502020204030204" pitchFamily="34" charset="0"/>
              </a:rPr>
              <a:t>Malaika Gomes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Calibri" panose="020F0502020204030204" pitchFamily="34" charset="0"/>
              </a:rPr>
              <a:t>Lab- manager</a:t>
            </a:r>
          </a:p>
        </p:txBody>
      </p:sp>
      <p:sp>
        <p:nvSpPr>
          <p:cNvPr id="7" name="TextBox 26">
            <a:extLst>
              <a:ext uri="{FF2B5EF4-FFF2-40B4-BE49-F238E27FC236}">
                <a16:creationId xmlns:a16="http://schemas.microsoft.com/office/drawing/2014/main" id="{FEEC1715-E26A-C0A8-F291-319A912B2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4173" y="3101616"/>
            <a:ext cx="86465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Calibri" panose="020F0502020204030204" pitchFamily="34" charset="0"/>
              </a:rPr>
              <a:t>Qi Liu</a:t>
            </a:r>
            <a:endParaRPr lang="en-US" altLang="en-US" sz="1600" b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Calibri" panose="020F0502020204030204" pitchFamily="34" charset="0"/>
              </a:rPr>
              <a:t>Vegetation ecology, </a:t>
            </a:r>
            <a:r>
              <a:rPr lang="en-US" altLang="en-US" sz="1200" i="1" dirty="0" err="1">
                <a:latin typeface="Calibri" panose="020F0502020204030204" pitchFamily="34" charset="0"/>
              </a:rPr>
              <a:t>Chl</a:t>
            </a:r>
            <a:r>
              <a:rPr lang="en-US" altLang="en-US" sz="1200" i="1" dirty="0">
                <a:latin typeface="Calibri" panose="020F0502020204030204" pitchFamily="34" charset="0"/>
              </a:rPr>
              <a:t>- fluorescence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C97548-42BF-F6D1-FC8A-93436C30D2B4}"/>
              </a:ext>
            </a:extLst>
          </p:cNvPr>
          <p:cNvSpPr txBox="1"/>
          <p:nvPr/>
        </p:nvSpPr>
        <p:spPr>
          <a:xfrm>
            <a:off x="5602232" y="3181326"/>
            <a:ext cx="5726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Ensmingerlab</a:t>
            </a:r>
            <a:r>
              <a:rPr lang="en-US" sz="1600" dirty="0"/>
              <a:t> Fall 2025</a:t>
            </a:r>
          </a:p>
        </p:txBody>
      </p:sp>
      <p:sp>
        <p:nvSpPr>
          <p:cNvPr id="11" name="TextBox 34">
            <a:extLst>
              <a:ext uri="{FF2B5EF4-FFF2-40B4-BE49-F238E27FC236}">
                <a16:creationId xmlns:a16="http://schemas.microsoft.com/office/drawing/2014/main" id="{E4353AB2-21AF-E0E8-07C4-FC7AB641F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378" y="5744901"/>
            <a:ext cx="113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400" b="1" dirty="0">
                <a:ea typeface="Calibri" charset="0"/>
                <a:cs typeface="Calibri" charset="0"/>
              </a:rPr>
              <a:t>Nathalie Isabel, PI</a:t>
            </a:r>
          </a:p>
        </p:txBody>
      </p:sp>
      <p:pic>
        <p:nvPicPr>
          <p:cNvPr id="12" name="Picture 2" descr="mage result for nathalie isabel cfl">
            <a:extLst>
              <a:ext uri="{FF2B5EF4-FFF2-40B4-BE49-F238E27FC236}">
                <a16:creationId xmlns:a16="http://schemas.microsoft.com/office/drawing/2014/main" id="{B974C6EC-6E75-DDD7-93C1-8A34646F1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7700" y="4550733"/>
            <a:ext cx="904161" cy="120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758530-6B50-32F0-FDA8-7E6D372356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6" r="3520" b="1080"/>
          <a:stretch/>
        </p:blipFill>
        <p:spPr>
          <a:xfrm>
            <a:off x="8336183" y="4559155"/>
            <a:ext cx="910540" cy="1205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F10ED1-CE33-AABE-A10C-16D1543C12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2" r="11421"/>
          <a:stretch/>
        </p:blipFill>
        <p:spPr>
          <a:xfrm>
            <a:off x="9524470" y="4550733"/>
            <a:ext cx="998520" cy="12055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862E81-26D5-7448-C33C-8C2CDCED55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9" r="5665"/>
          <a:stretch/>
        </p:blipFill>
        <p:spPr>
          <a:xfrm>
            <a:off x="10818525" y="4550734"/>
            <a:ext cx="1019968" cy="12055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29B7399-843D-B2D5-3EF1-5F6EC3E47D84}"/>
              </a:ext>
            </a:extLst>
          </p:cNvPr>
          <p:cNvSpPr txBox="1"/>
          <p:nvPr/>
        </p:nvSpPr>
        <p:spPr>
          <a:xfrm>
            <a:off x="9553769" y="5724341"/>
            <a:ext cx="1345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Daniel </a:t>
            </a:r>
            <a:r>
              <a:rPr lang="en-US" sz="1400" b="1" err="1"/>
              <a:t>Plourde</a:t>
            </a:r>
            <a:r>
              <a:rPr lang="en-US" sz="1400" b="1"/>
              <a:t>, </a:t>
            </a:r>
          </a:p>
          <a:p>
            <a:r>
              <a:rPr lang="en-US" sz="1200" i="1"/>
              <a:t>Technician/</a:t>
            </a:r>
            <a:br>
              <a:rPr lang="en-US" sz="1200" i="1"/>
            </a:br>
            <a:r>
              <a:rPr lang="en-US" sz="1200" i="1"/>
              <a:t>UAV Pilot</a:t>
            </a:r>
          </a:p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C931D0-0670-7221-C217-9A75504F292B}"/>
              </a:ext>
            </a:extLst>
          </p:cNvPr>
          <p:cNvSpPr txBox="1"/>
          <p:nvPr/>
        </p:nvSpPr>
        <p:spPr>
          <a:xfrm>
            <a:off x="10741718" y="5724340"/>
            <a:ext cx="1254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Eric </a:t>
            </a:r>
            <a:r>
              <a:rPr lang="en-US" sz="1400" b="1" err="1"/>
              <a:t>Dussault</a:t>
            </a:r>
            <a:r>
              <a:rPr lang="en-US" sz="1400" b="1"/>
              <a:t>, </a:t>
            </a:r>
          </a:p>
          <a:p>
            <a:r>
              <a:rPr lang="en-US" sz="1200" i="1" err="1"/>
              <a:t>Tecnician</a:t>
            </a:r>
            <a:r>
              <a:rPr lang="en-US" sz="1200" i="1"/>
              <a:t>/</a:t>
            </a:r>
            <a:br>
              <a:rPr lang="en-US" sz="1200" i="1"/>
            </a:br>
            <a:r>
              <a:rPr lang="en-US" sz="1200" i="1"/>
              <a:t>UAV Pilot</a:t>
            </a:r>
          </a:p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12B59C-41A2-8A43-DA80-97E62947F6C3}"/>
              </a:ext>
            </a:extLst>
          </p:cNvPr>
          <p:cNvSpPr txBox="1"/>
          <p:nvPr/>
        </p:nvSpPr>
        <p:spPr>
          <a:xfrm>
            <a:off x="8195886" y="5734777"/>
            <a:ext cx="1404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Cathy Overton, </a:t>
            </a:r>
          </a:p>
          <a:p>
            <a:r>
              <a:rPr lang="en-US" sz="1200" i="1"/>
              <a:t>Ground validation </a:t>
            </a:r>
          </a:p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A04CCDD-7195-76F9-E658-2A460188C5A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33" b="34901"/>
          <a:stretch/>
        </p:blipFill>
        <p:spPr>
          <a:xfrm>
            <a:off x="8195886" y="6401834"/>
            <a:ext cx="1611187" cy="257070"/>
          </a:xfrm>
          <a:prstGeom prst="rect">
            <a:avLst/>
          </a:prstGeom>
        </p:spPr>
      </p:pic>
      <p:pic>
        <p:nvPicPr>
          <p:cNvPr id="20" name="Picture 25">
            <a:extLst>
              <a:ext uri="{FF2B5EF4-FFF2-40B4-BE49-F238E27FC236}">
                <a16:creationId xmlns:a16="http://schemas.microsoft.com/office/drawing/2014/main" id="{2AE2624C-ABCF-C7D2-F3FF-5A07957C488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4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0928" y="4524334"/>
            <a:ext cx="817048" cy="125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34">
            <a:extLst>
              <a:ext uri="{FF2B5EF4-FFF2-40B4-BE49-F238E27FC236}">
                <a16:creationId xmlns:a16="http://schemas.microsoft.com/office/drawing/2014/main" id="{E00E346A-D7E4-6114-8122-BBF230F72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2221" y="5773747"/>
            <a:ext cx="9811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1">
                <a:ea typeface="Calibri" charset="0"/>
                <a:cs typeface="Calibri" charset="0"/>
              </a:rPr>
              <a:t>Altaf Arain</a:t>
            </a:r>
          </a:p>
        </p:txBody>
      </p:sp>
      <p:pic>
        <p:nvPicPr>
          <p:cNvPr id="22" name="Picture 2" descr="Réseaux: l'union fait la force">
            <a:extLst>
              <a:ext uri="{FF2B5EF4-FFF2-40B4-BE49-F238E27FC236}">
                <a16:creationId xmlns:a16="http://schemas.microsoft.com/office/drawing/2014/main" id="{966D46E0-3117-AF63-1B6F-065D2D554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0" t="6002" r="14625" b="6750"/>
          <a:stretch/>
        </p:blipFill>
        <p:spPr bwMode="auto">
          <a:xfrm>
            <a:off x="2293664" y="4524334"/>
            <a:ext cx="998521" cy="117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20">
            <a:extLst>
              <a:ext uri="{FF2B5EF4-FFF2-40B4-BE49-F238E27FC236}">
                <a16:creationId xmlns:a16="http://schemas.microsoft.com/office/drawing/2014/main" id="{247D5C46-92AB-F694-0DEF-62AF22E42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519" y="5729882"/>
            <a:ext cx="1113756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ea typeface="Calibri" charset="0"/>
                <a:cs typeface="Calibri" charset="0"/>
              </a:rPr>
              <a:t>Arthur Gessler, WSL</a:t>
            </a:r>
            <a:endParaRPr lang="en-US" sz="1400" dirty="0">
              <a:ea typeface="Calibri" charset="0"/>
              <a:cs typeface="Calibri" charset="0"/>
            </a:endParaRPr>
          </a:p>
        </p:txBody>
      </p:sp>
      <p:pic>
        <p:nvPicPr>
          <p:cNvPr id="24" name="Picture 2" descr="McMaster University - Wikipedia">
            <a:extLst>
              <a:ext uri="{FF2B5EF4-FFF2-40B4-BE49-F238E27FC236}">
                <a16:creationId xmlns:a16="http://schemas.microsoft.com/office/drawing/2014/main" id="{21827EC4-071C-094C-CCE8-45DCDCE77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280" y="6294288"/>
            <a:ext cx="736832" cy="37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an Major - Centre de foresterie des Laurentides | LinkedIn">
            <a:extLst>
              <a:ext uri="{FF2B5EF4-FFF2-40B4-BE49-F238E27FC236}">
                <a16:creationId xmlns:a16="http://schemas.microsoft.com/office/drawing/2014/main" id="{E0299959-43AF-77BE-0536-958775299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4" t="-684" r="11855" b="684"/>
          <a:stretch/>
        </p:blipFill>
        <p:spPr bwMode="auto">
          <a:xfrm>
            <a:off x="6170519" y="4525174"/>
            <a:ext cx="933434" cy="123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4">
            <a:extLst>
              <a:ext uri="{FF2B5EF4-FFF2-40B4-BE49-F238E27FC236}">
                <a16:creationId xmlns:a16="http://schemas.microsoft.com/office/drawing/2014/main" id="{6BC05897-C493-665F-07EC-DD8EBE740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1296" y="5752571"/>
            <a:ext cx="113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400" b="1" dirty="0">
                <a:ea typeface="Calibri" charset="0"/>
                <a:cs typeface="Calibri" charset="0"/>
              </a:rPr>
              <a:t>Ian Major,</a:t>
            </a:r>
          </a:p>
          <a:p>
            <a:pPr algn="ctr" eaLnBrk="1" hangingPunct="1"/>
            <a:r>
              <a:rPr lang="en-US" altLang="x-none" sz="1400" b="1" dirty="0">
                <a:ea typeface="Calibri" charset="0"/>
                <a:cs typeface="Calibri" charset="0"/>
              </a:rPr>
              <a:t>PI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FF9D110-5D63-3E5E-5F98-00B2D6338E2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5587" t="154" r="32488" b="25047"/>
          <a:stretch/>
        </p:blipFill>
        <p:spPr>
          <a:xfrm>
            <a:off x="1269092" y="4524334"/>
            <a:ext cx="887023" cy="1188448"/>
          </a:xfrm>
          <a:prstGeom prst="rect">
            <a:avLst/>
          </a:prstGeom>
        </p:spPr>
      </p:pic>
      <p:sp>
        <p:nvSpPr>
          <p:cNvPr id="30" name="Text Box 20">
            <a:extLst>
              <a:ext uri="{FF2B5EF4-FFF2-40B4-BE49-F238E27FC236}">
                <a16:creationId xmlns:a16="http://schemas.microsoft.com/office/drawing/2014/main" id="{5BB107ED-C740-BC9E-5542-CB58887E6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7956" y="5739551"/>
            <a:ext cx="850707" cy="11695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ea typeface="Calibri" charset="0"/>
                <a:cs typeface="Calibri" charset="0"/>
              </a:rPr>
              <a:t>Uwe </a:t>
            </a:r>
            <a:r>
              <a:rPr lang="en-US" sz="1400" b="1" dirty="0" err="1">
                <a:ea typeface="Calibri" charset="0"/>
                <a:cs typeface="Calibri" charset="0"/>
              </a:rPr>
              <a:t>Rascher</a:t>
            </a:r>
            <a:r>
              <a:rPr lang="en-US" sz="1400" b="1" dirty="0">
                <a:ea typeface="Calibri" charset="0"/>
                <a:cs typeface="Calibri" charset="0"/>
              </a:rPr>
              <a:t>, </a:t>
            </a:r>
            <a:r>
              <a:rPr lang="en-US" sz="1400" b="1" dirty="0" err="1">
                <a:ea typeface="Calibri" charset="0"/>
                <a:cs typeface="Calibri" charset="0"/>
              </a:rPr>
              <a:t>Rsearch</a:t>
            </a:r>
            <a:r>
              <a:rPr lang="en-US" sz="1400" b="1" dirty="0">
                <a:ea typeface="Calibri" charset="0"/>
                <a:cs typeface="Calibri" charset="0"/>
              </a:rPr>
              <a:t> Centre Julich</a:t>
            </a:r>
            <a:endParaRPr lang="en-US" sz="1400" dirty="0">
              <a:ea typeface="Calibri" charset="0"/>
              <a:cs typeface="Calibri" charset="0"/>
            </a:endParaRPr>
          </a:p>
        </p:txBody>
      </p:sp>
      <p:pic>
        <p:nvPicPr>
          <p:cNvPr id="31" name="Picture 30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1EBAE1B5-55BB-47E7-02F7-D461BE89D2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28989" b="22146"/>
          <a:stretch>
            <a:fillRect/>
          </a:stretch>
        </p:blipFill>
        <p:spPr>
          <a:xfrm>
            <a:off x="5067841" y="611718"/>
            <a:ext cx="6867352" cy="251676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DFB46-6A60-CAB3-D413-914729A4F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29BB4-C61D-C5C2-9F52-C3153EB11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772" y="66559"/>
            <a:ext cx="10972800" cy="985060"/>
          </a:xfrm>
        </p:spPr>
        <p:txBody>
          <a:bodyPr/>
          <a:lstStyle/>
          <a:p>
            <a:r>
              <a:rPr lang="en-US" dirty="0"/>
              <a:t>SIF A and SIF B also distinguish treatments</a:t>
            </a:r>
          </a:p>
        </p:txBody>
      </p:sp>
      <p:pic>
        <p:nvPicPr>
          <p:cNvPr id="4" name="Picture 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CD1106A0-A532-37A3-7231-79F242B5D1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514" t="6684" b="12228"/>
          <a:stretch>
            <a:fillRect/>
          </a:stretch>
        </p:blipFill>
        <p:spPr>
          <a:xfrm>
            <a:off x="15388" y="914393"/>
            <a:ext cx="5893028" cy="3289958"/>
          </a:xfrm>
          <a:prstGeom prst="rect">
            <a:avLst/>
          </a:prstGeom>
        </p:spPr>
      </p:pic>
      <p:pic>
        <p:nvPicPr>
          <p:cNvPr id="8" name="Picture 7" descr="A graph of red and blue lines&#10;&#10;AI-generated content may be incorrect.">
            <a:extLst>
              <a:ext uri="{FF2B5EF4-FFF2-40B4-BE49-F238E27FC236}">
                <a16:creationId xmlns:a16="http://schemas.microsoft.com/office/drawing/2014/main" id="{295BD8F1-4113-6B55-D6A3-8B59B17EF3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684" b="12228"/>
          <a:stretch>
            <a:fillRect/>
          </a:stretch>
        </p:blipFill>
        <p:spPr>
          <a:xfrm>
            <a:off x="6268364" y="914393"/>
            <a:ext cx="5748528" cy="32899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60D8EF-4091-4C93-B639-7779C6C2E1FA}"/>
              </a:ext>
            </a:extLst>
          </p:cNvPr>
          <p:cNvSpPr txBox="1"/>
          <p:nvPr/>
        </p:nvSpPr>
        <p:spPr>
          <a:xfrm>
            <a:off x="2128878" y="1051619"/>
            <a:ext cx="127259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Irrigated</a:t>
            </a:r>
          </a:p>
          <a:p>
            <a:r>
              <a:rPr lang="en-US" b="1" dirty="0">
                <a:solidFill>
                  <a:srgbClr val="FF0000"/>
                </a:solidFill>
              </a:rPr>
              <a:t>Control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1400" b="1" dirty="0">
                <a:solidFill>
                  <a:srgbClr val="FF0000"/>
                </a:solidFill>
              </a:rPr>
              <a:t>(non-irrigated)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6E4E6D-346E-B4A7-CE08-E13E17413D21}"/>
              </a:ext>
            </a:extLst>
          </p:cNvPr>
          <p:cNvSpPr txBox="1"/>
          <p:nvPr/>
        </p:nvSpPr>
        <p:spPr>
          <a:xfrm rot="5400000">
            <a:off x="11527274" y="2212215"/>
            <a:ext cx="10798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Chla</a:t>
            </a:r>
            <a:r>
              <a:rPr lang="en-US" sz="1600" dirty="0"/>
              <a:t> </a:t>
            </a:r>
            <a:r>
              <a:rPr lang="en-US" sz="1600" dirty="0" err="1"/>
              <a:t>a+b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6F0278-85C5-53C1-65C1-50809829DD2F}"/>
              </a:ext>
            </a:extLst>
          </p:cNvPr>
          <p:cNvSpPr txBox="1"/>
          <p:nvPr/>
        </p:nvSpPr>
        <p:spPr>
          <a:xfrm rot="5400000">
            <a:off x="5403683" y="2054805"/>
            <a:ext cx="10798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Chla</a:t>
            </a:r>
            <a:r>
              <a:rPr lang="en-US" sz="1600" dirty="0"/>
              <a:t> </a:t>
            </a:r>
            <a:r>
              <a:rPr lang="en-US" sz="1600" dirty="0" err="1"/>
              <a:t>a+b</a:t>
            </a:r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CF574C-18CB-DF61-5045-E3C7AC678B79}"/>
              </a:ext>
            </a:extLst>
          </p:cNvPr>
          <p:cNvSpPr txBox="1"/>
          <p:nvPr/>
        </p:nvSpPr>
        <p:spPr>
          <a:xfrm rot="16200000">
            <a:off x="-1499765" y="2405482"/>
            <a:ext cx="328995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SIF A </a:t>
            </a:r>
            <a:r>
              <a:rPr lang="en-CA" sz="1400" dirty="0" err="1"/>
              <a:t>mW</a:t>
            </a:r>
            <a:r>
              <a:rPr lang="en-CA" sz="1400" dirty="0"/>
              <a:t> m</a:t>
            </a:r>
            <a:r>
              <a:rPr lang="en-CA" sz="1400" baseline="30000" dirty="0"/>
              <a:t>-2</a:t>
            </a:r>
            <a:r>
              <a:rPr lang="en-CA" sz="1400" dirty="0"/>
              <a:t>sr</a:t>
            </a:r>
            <a:r>
              <a:rPr lang="en-CA" sz="1400" baseline="30000" dirty="0"/>
              <a:t>-1</a:t>
            </a:r>
            <a:r>
              <a:rPr lang="en-CA" sz="1400" dirty="0"/>
              <a:t> nm</a:t>
            </a:r>
            <a:r>
              <a:rPr lang="en-CA" sz="1400" baseline="30000" dirty="0"/>
              <a:t>-1</a:t>
            </a:r>
            <a:endParaRPr lang="en-US" sz="1400" baseline="30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C0D2F8-3267-D80F-5736-2DB9E02D5A63}"/>
              </a:ext>
            </a:extLst>
          </p:cNvPr>
          <p:cNvSpPr txBox="1"/>
          <p:nvPr/>
        </p:nvSpPr>
        <p:spPr>
          <a:xfrm rot="16200000">
            <a:off x="5367083" y="2090749"/>
            <a:ext cx="1755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SIF B </a:t>
            </a:r>
            <a:r>
              <a:rPr lang="en-CA" sz="1400" dirty="0" err="1"/>
              <a:t>mW</a:t>
            </a:r>
            <a:r>
              <a:rPr lang="en-CA" sz="1400" dirty="0"/>
              <a:t> m</a:t>
            </a:r>
            <a:r>
              <a:rPr lang="en-CA" sz="1400" baseline="30000" dirty="0"/>
              <a:t>-2</a:t>
            </a:r>
            <a:r>
              <a:rPr lang="en-CA" sz="1400" dirty="0"/>
              <a:t>sr</a:t>
            </a:r>
            <a:r>
              <a:rPr lang="en-CA" sz="1400" baseline="30000" dirty="0"/>
              <a:t>-1</a:t>
            </a:r>
            <a:r>
              <a:rPr lang="en-CA" sz="1400" dirty="0"/>
              <a:t> nm</a:t>
            </a:r>
            <a:r>
              <a:rPr lang="en-CA" sz="1400" baseline="30000" dirty="0"/>
              <a:t>-1</a:t>
            </a:r>
            <a:endParaRPr lang="en-US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2723872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267" name="Rectangle 3"/>
          <p:cNvSpPr>
            <a:spLocks noGrp="1" noChangeArrowheads="1"/>
          </p:cNvSpPr>
          <p:nvPr>
            <p:ph type="title"/>
          </p:nvPr>
        </p:nvSpPr>
        <p:spPr>
          <a:xfrm>
            <a:off x="1738314" y="404813"/>
            <a:ext cx="8713787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b="1" dirty="0">
                <a:solidFill>
                  <a:schemeClr val="accent4"/>
                </a:solidFill>
              </a:rPr>
              <a:t>Outline</a:t>
            </a:r>
            <a:endParaRPr lang="de-DE" sz="2400" dirty="0">
              <a:solidFill>
                <a:schemeClr val="accent4"/>
              </a:solidFill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357745" y="1703705"/>
            <a:ext cx="10656455" cy="3099943"/>
          </a:xfrm>
        </p:spPr>
        <p:txBody>
          <a:bodyPr>
            <a:normAutofit/>
          </a:bodyPr>
          <a:lstStyle/>
          <a:p>
            <a:pPr eaLnBrk="1" hangingPunct="1">
              <a:buFont typeface="Courier New" panose="02070309020205020404" pitchFamily="49" charset="0"/>
              <a:buChar char="o"/>
              <a:defRPr/>
            </a:pPr>
            <a:r>
              <a:rPr lang="en-US" sz="2800" dirty="0"/>
              <a:t>Background – </a:t>
            </a:r>
            <a:r>
              <a:rPr lang="en-US" sz="2800" dirty="0" err="1"/>
              <a:t>Pfynwald</a:t>
            </a:r>
            <a:r>
              <a:rPr lang="en-US" sz="2800" dirty="0"/>
              <a:t> long-term drought manipulation Experiment at a naturally dry forest in Switzerland</a:t>
            </a:r>
          </a:p>
          <a:p>
            <a:pPr eaLnBrk="1" hangingPunct="1"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Can SIF distinguish drought stressed from irrigated trees?</a:t>
            </a:r>
            <a:b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</a:b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Leaf level physiology, tower-based SIF, (Airborne SIF)</a:t>
            </a:r>
          </a:p>
          <a:p>
            <a:pPr eaLnBrk="1" hangingPunct="1">
              <a:buFont typeface="Courier New" panose="02070309020205020404" pitchFamily="49" charset="0"/>
              <a:buChar char="o"/>
              <a:defRPr/>
            </a:pPr>
            <a:r>
              <a:rPr lang="de-DE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Summary and </a:t>
            </a:r>
            <a:r>
              <a:rPr lang="de-DE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next</a:t>
            </a:r>
            <a:r>
              <a:rPr lang="de-DE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steps</a:t>
            </a:r>
            <a:endParaRPr lang="de-DE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76250" indent="-476250" eaLnBrk="1" hangingPunct="1">
              <a:buNone/>
              <a:defRPr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1812456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267" grpId="0"/>
      <p:bldP spid="103526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7242C-D1B5-614C-BF23-2DFD21BAD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69" y="30244"/>
            <a:ext cx="11897531" cy="416556"/>
          </a:xfrm>
        </p:spPr>
        <p:txBody>
          <a:bodyPr/>
          <a:lstStyle/>
          <a:p>
            <a:r>
              <a:rPr lang="en-US" sz="1600" b="1" dirty="0">
                <a:solidFill>
                  <a:srgbClr val="70AC0E"/>
                </a:solidFill>
              </a:rPr>
              <a:t>Leaf spectral reflectance distinguishes drought stressed from non-stressed tree canopies in a Scots pine forest</a:t>
            </a:r>
          </a:p>
        </p:txBody>
      </p:sp>
      <p:pic>
        <p:nvPicPr>
          <p:cNvPr id="6" name="Picture 5" descr="A picture containing outdoor, tree, mountain&#10;&#10;Description automatically generated">
            <a:extLst>
              <a:ext uri="{FF2B5EF4-FFF2-40B4-BE49-F238E27FC236}">
                <a16:creationId xmlns:a16="http://schemas.microsoft.com/office/drawing/2014/main" id="{5F167B83-6013-3F4A-ABDB-7145A55EE1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60" t="23551" r="7004" b="9241"/>
          <a:stretch/>
        </p:blipFill>
        <p:spPr>
          <a:xfrm>
            <a:off x="4819191" y="3602084"/>
            <a:ext cx="3502131" cy="1989876"/>
          </a:xfrm>
          <a:prstGeom prst="rect">
            <a:avLst/>
          </a:prstGeom>
        </p:spPr>
      </p:pic>
      <p:pic>
        <p:nvPicPr>
          <p:cNvPr id="105" name="Picture 104" descr="A group of people walking down a dirt road&#10;&#10;Description automatically generated">
            <a:extLst>
              <a:ext uri="{FF2B5EF4-FFF2-40B4-BE49-F238E27FC236}">
                <a16:creationId xmlns:a16="http://schemas.microsoft.com/office/drawing/2014/main" id="{7ADC3847-A863-044A-AE1A-3F7847785E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23"/>
          <a:stretch/>
        </p:blipFill>
        <p:spPr>
          <a:xfrm>
            <a:off x="8393021" y="3602084"/>
            <a:ext cx="1841910" cy="1989742"/>
          </a:xfrm>
          <a:prstGeom prst="rect">
            <a:avLst/>
          </a:prstGeom>
        </p:spPr>
      </p:pic>
      <p:pic>
        <p:nvPicPr>
          <p:cNvPr id="106" name="Picture 105" descr="A sign on the side of the road&#10;&#10;Description automatically generated">
            <a:extLst>
              <a:ext uri="{FF2B5EF4-FFF2-40B4-BE49-F238E27FC236}">
                <a16:creationId xmlns:a16="http://schemas.microsoft.com/office/drawing/2014/main" id="{52D1C51F-4496-6947-B91E-E4E4F040D4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4828" b="999"/>
          <a:stretch/>
        </p:blipFill>
        <p:spPr>
          <a:xfrm rot="5400000">
            <a:off x="8169728" y="1481453"/>
            <a:ext cx="2274703" cy="1855702"/>
          </a:xfrm>
          <a:prstGeom prst="rect">
            <a:avLst/>
          </a:prstGeom>
        </p:spPr>
      </p:pic>
      <p:pic>
        <p:nvPicPr>
          <p:cNvPr id="108" name="Picture 107" descr="A field with a mountain in the background&#10;&#10;Description automatically generated">
            <a:extLst>
              <a:ext uri="{FF2B5EF4-FFF2-40B4-BE49-F238E27FC236}">
                <a16:creationId xmlns:a16="http://schemas.microsoft.com/office/drawing/2014/main" id="{82BC038A-273C-6F49-A561-11E2323520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647" b="1"/>
          <a:stretch/>
        </p:blipFill>
        <p:spPr>
          <a:xfrm>
            <a:off x="4817274" y="1271951"/>
            <a:ext cx="3504048" cy="227470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02268F4-0393-5C4E-99F6-19E1C3DDA6FA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70"/>
          <a:stretch/>
        </p:blipFill>
        <p:spPr>
          <a:xfrm>
            <a:off x="708508" y="538162"/>
            <a:ext cx="2852839" cy="579490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231703D-ACD4-F946-9AFC-DDD045AAFC54}"/>
              </a:ext>
            </a:extLst>
          </p:cNvPr>
          <p:cNvSpPr txBox="1"/>
          <p:nvPr/>
        </p:nvSpPr>
        <p:spPr>
          <a:xfrm>
            <a:off x="1811289" y="1473395"/>
            <a:ext cx="1619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IR    IR Stop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E42CD0-777D-5A4D-8EA8-7243CF2F48FB}"/>
              </a:ext>
            </a:extLst>
          </p:cNvPr>
          <p:cNvSpPr txBox="1"/>
          <p:nvPr/>
        </p:nvSpPr>
        <p:spPr>
          <a:xfrm>
            <a:off x="1776914" y="839794"/>
            <a:ext cx="971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Control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2E2A8ED-AD0B-224C-81CE-BDA2DBF6DEA5}"/>
              </a:ext>
            </a:extLst>
          </p:cNvPr>
          <p:cNvSpPr/>
          <p:nvPr/>
        </p:nvSpPr>
        <p:spPr>
          <a:xfrm>
            <a:off x="1752316" y="734277"/>
            <a:ext cx="971035" cy="592633"/>
          </a:xfrm>
          <a:prstGeom prst="rect">
            <a:avLst/>
          </a:prstGeom>
          <a:noFill/>
          <a:ln w="38100">
            <a:solidFill>
              <a:srgbClr val="FF7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0A60D3B-7DCA-C648-B497-D4ACEB510D55}"/>
              </a:ext>
            </a:extLst>
          </p:cNvPr>
          <p:cNvSpPr/>
          <p:nvPr/>
        </p:nvSpPr>
        <p:spPr>
          <a:xfrm>
            <a:off x="1752317" y="1407910"/>
            <a:ext cx="459578" cy="59263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B26514D-D3C3-5142-ACBB-5389A5D38A32}"/>
              </a:ext>
            </a:extLst>
          </p:cNvPr>
          <p:cNvSpPr/>
          <p:nvPr/>
        </p:nvSpPr>
        <p:spPr>
          <a:xfrm>
            <a:off x="2269801" y="1411444"/>
            <a:ext cx="446675" cy="59263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4A24A8B-70F8-A44E-BD33-10D8CDAE7BF2}"/>
              </a:ext>
            </a:extLst>
          </p:cNvPr>
          <p:cNvSpPr/>
          <p:nvPr/>
        </p:nvSpPr>
        <p:spPr>
          <a:xfrm>
            <a:off x="1762258" y="2760211"/>
            <a:ext cx="971035" cy="592633"/>
          </a:xfrm>
          <a:prstGeom prst="rect">
            <a:avLst/>
          </a:prstGeom>
          <a:noFill/>
          <a:ln w="38100">
            <a:solidFill>
              <a:srgbClr val="FF7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5CE594E-19F4-D147-A746-A4892146DFBF}"/>
              </a:ext>
            </a:extLst>
          </p:cNvPr>
          <p:cNvSpPr/>
          <p:nvPr/>
        </p:nvSpPr>
        <p:spPr>
          <a:xfrm>
            <a:off x="1762259" y="3437378"/>
            <a:ext cx="971035" cy="592633"/>
          </a:xfrm>
          <a:prstGeom prst="rect">
            <a:avLst/>
          </a:prstGeom>
          <a:noFill/>
          <a:ln w="38100">
            <a:solidFill>
              <a:srgbClr val="FF7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6409902-005F-2649-AF8A-291554A86A01}"/>
              </a:ext>
            </a:extLst>
          </p:cNvPr>
          <p:cNvSpPr/>
          <p:nvPr/>
        </p:nvSpPr>
        <p:spPr>
          <a:xfrm>
            <a:off x="1766444" y="5522606"/>
            <a:ext cx="971035" cy="592633"/>
          </a:xfrm>
          <a:prstGeom prst="rect">
            <a:avLst/>
          </a:prstGeom>
          <a:noFill/>
          <a:ln w="38100">
            <a:solidFill>
              <a:srgbClr val="FF7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C5F007F-8C0D-454C-B562-A3768F4104A0}"/>
              </a:ext>
            </a:extLst>
          </p:cNvPr>
          <p:cNvSpPr/>
          <p:nvPr/>
        </p:nvSpPr>
        <p:spPr>
          <a:xfrm>
            <a:off x="1759192" y="2076992"/>
            <a:ext cx="459578" cy="59263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C0FCBC7-93D4-1A4D-98BE-95A7415F5F58}"/>
              </a:ext>
            </a:extLst>
          </p:cNvPr>
          <p:cNvSpPr/>
          <p:nvPr/>
        </p:nvSpPr>
        <p:spPr>
          <a:xfrm>
            <a:off x="2276676" y="2080526"/>
            <a:ext cx="446675" cy="59263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0D5095-ECD8-F947-949F-A26A108597CC}"/>
              </a:ext>
            </a:extLst>
          </p:cNvPr>
          <p:cNvSpPr/>
          <p:nvPr/>
        </p:nvSpPr>
        <p:spPr>
          <a:xfrm>
            <a:off x="1759192" y="4112834"/>
            <a:ext cx="459578" cy="59263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17FA7DA-F5B7-F54B-B4EE-57421B6CF539}"/>
              </a:ext>
            </a:extLst>
          </p:cNvPr>
          <p:cNvSpPr/>
          <p:nvPr/>
        </p:nvSpPr>
        <p:spPr>
          <a:xfrm>
            <a:off x="2276676" y="4116368"/>
            <a:ext cx="446675" cy="59263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C1BDCA2-C677-3642-8A78-DC4E5CBEDD74}"/>
              </a:ext>
            </a:extLst>
          </p:cNvPr>
          <p:cNvSpPr/>
          <p:nvPr/>
        </p:nvSpPr>
        <p:spPr>
          <a:xfrm>
            <a:off x="1759192" y="4817801"/>
            <a:ext cx="459578" cy="59263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0341DD2-AC0C-B141-A3BE-E401DCD81387}"/>
              </a:ext>
            </a:extLst>
          </p:cNvPr>
          <p:cNvSpPr/>
          <p:nvPr/>
        </p:nvSpPr>
        <p:spPr>
          <a:xfrm>
            <a:off x="2276676" y="4821335"/>
            <a:ext cx="446675" cy="59263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D5C680-226E-03EE-7A38-F6B72A66FF37}"/>
              </a:ext>
            </a:extLst>
          </p:cNvPr>
          <p:cNvSpPr txBox="1"/>
          <p:nvPr/>
        </p:nvSpPr>
        <p:spPr>
          <a:xfrm>
            <a:off x="4722510" y="5586048"/>
            <a:ext cx="60399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Pfynwald</a:t>
            </a:r>
            <a:r>
              <a:rPr lang="en-US" sz="1600" dirty="0"/>
              <a:t> (Upper Rhône Valley) </a:t>
            </a:r>
            <a:r>
              <a:rPr lang="en-US" sz="1600" dirty="0" err="1"/>
              <a:t>longterm</a:t>
            </a:r>
            <a:r>
              <a:rPr lang="en-US" sz="1600" dirty="0"/>
              <a:t> irrigation-drought experiment simulates the impact of warmer and drier climate on a 100 year old Scots pine forest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3 treatments: Irrigation (19 years), Irrigation stop (after 10 years), non-irrigation (control)</a:t>
            </a:r>
          </a:p>
        </p:txBody>
      </p:sp>
      <p:pic>
        <p:nvPicPr>
          <p:cNvPr id="4" name="Image 1">
            <a:extLst>
              <a:ext uri="{FF2B5EF4-FFF2-40B4-BE49-F238E27FC236}">
                <a16:creationId xmlns:a16="http://schemas.microsoft.com/office/drawing/2014/main" id="{88BD757C-47EF-1AAB-70C7-E844465DF45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560" y="6512613"/>
            <a:ext cx="1131217" cy="236518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6092364A-D62F-BCDE-31BB-2229B3C427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4" r="21027"/>
          <a:stretch/>
        </p:blipFill>
        <p:spPr bwMode="auto">
          <a:xfrm>
            <a:off x="10945560" y="5636901"/>
            <a:ext cx="498360" cy="47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91430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A2488A-C92C-FD46-8DB1-BEA3FB331CE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08" y="538162"/>
            <a:ext cx="8585200" cy="57949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ABAB18-D9A9-A644-B65F-638BA5ADAAAD}"/>
              </a:ext>
            </a:extLst>
          </p:cNvPr>
          <p:cNvSpPr/>
          <p:nvPr/>
        </p:nvSpPr>
        <p:spPr>
          <a:xfrm>
            <a:off x="1377878" y="6348006"/>
            <a:ext cx="8509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latin typeface="+mj-lt"/>
                <a:ea typeface="Calibri" panose="020F0502020204030204" pitchFamily="34" charset="0"/>
              </a:rPr>
              <a:t>Multispectral imagery (12</a:t>
            </a:r>
            <a:r>
              <a:rPr lang="en-US" sz="1400" baseline="30000">
                <a:latin typeface="+mj-lt"/>
                <a:ea typeface="Calibri" panose="020F0502020204030204" pitchFamily="34" charset="0"/>
              </a:rPr>
              <a:t>th</a:t>
            </a:r>
            <a:r>
              <a:rPr lang="en-US" sz="1400">
                <a:latin typeface="+mj-lt"/>
                <a:ea typeface="Calibri" panose="020F0502020204030204" pitchFamily="34" charset="0"/>
              </a:rPr>
              <a:t> of August 2020) over </a:t>
            </a:r>
            <a:r>
              <a:rPr lang="en-US" sz="1400" i="1">
                <a:latin typeface="+mj-lt"/>
                <a:ea typeface="Calibri" panose="020F0502020204030204" pitchFamily="34" charset="0"/>
              </a:rPr>
              <a:t>Pinus sylvestris</a:t>
            </a:r>
            <a:r>
              <a:rPr lang="en-US" sz="1400">
                <a:latin typeface="+mj-lt"/>
                <a:ea typeface="Calibri" panose="020F0502020204030204" pitchFamily="34" charset="0"/>
              </a:rPr>
              <a:t> forest of the </a:t>
            </a:r>
            <a:r>
              <a:rPr lang="en-US" sz="1400" err="1">
                <a:latin typeface="+mj-lt"/>
                <a:ea typeface="Calibri" panose="020F0502020204030204" pitchFamily="34" charset="0"/>
              </a:rPr>
              <a:t>Pfynwald</a:t>
            </a:r>
            <a:r>
              <a:rPr lang="en-US" sz="1400">
                <a:latin typeface="+mj-lt"/>
                <a:ea typeface="Calibri" panose="020F0502020204030204" pitchFamily="34" charset="0"/>
              </a:rPr>
              <a:t> long-term precipitation manipulation (irrigation) experiment, Switzerland</a:t>
            </a:r>
            <a:r>
              <a:rPr lang="en-CA" sz="1400">
                <a:latin typeface="+mj-lt"/>
              </a:rPr>
              <a:t>.</a:t>
            </a:r>
            <a:endParaRPr lang="en-US" sz="140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08214C-D53C-3849-9531-0B9E05A45311}"/>
              </a:ext>
            </a:extLst>
          </p:cNvPr>
          <p:cNvSpPr txBox="1"/>
          <p:nvPr/>
        </p:nvSpPr>
        <p:spPr>
          <a:xfrm>
            <a:off x="6284923" y="6550223"/>
            <a:ext cx="1984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>
                <a:latin typeface="+mj-lt"/>
              </a:rPr>
              <a:t>D’Odorico</a:t>
            </a:r>
            <a:r>
              <a:rPr lang="en-US" sz="1400">
                <a:latin typeface="+mj-lt"/>
              </a:rPr>
              <a:t> et al. (2021)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79A5F2-94AA-1048-B50D-1EF0857FB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5278" y="3491281"/>
            <a:ext cx="1003249" cy="17303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E35C1C-63B7-A149-9FCE-D78112ADF30F}"/>
              </a:ext>
            </a:extLst>
          </p:cNvPr>
          <p:cNvSpPr txBox="1"/>
          <p:nvPr/>
        </p:nvSpPr>
        <p:spPr>
          <a:xfrm>
            <a:off x="9399102" y="3491281"/>
            <a:ext cx="202311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    -                 -</a:t>
            </a:r>
          </a:p>
          <a:p>
            <a:endParaRPr lang="en-US"/>
          </a:p>
          <a:p>
            <a:endParaRPr lang="en-US"/>
          </a:p>
          <a:p>
            <a:r>
              <a:rPr lang="en-US" sz="1600"/>
              <a:t>Car/</a:t>
            </a:r>
            <a:r>
              <a:rPr lang="en-US" sz="1600" err="1"/>
              <a:t>Chl</a:t>
            </a:r>
            <a:r>
              <a:rPr lang="en-US" sz="1600"/>
              <a:t>  Water deficit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     +                +</a:t>
            </a: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1EC8C5FB-6103-FE4B-8317-145F479E0689}"/>
              </a:ext>
            </a:extLst>
          </p:cNvPr>
          <p:cNvSpPr/>
          <p:nvPr/>
        </p:nvSpPr>
        <p:spPr>
          <a:xfrm flipH="1">
            <a:off x="9731632" y="3819884"/>
            <a:ext cx="108000" cy="468000"/>
          </a:xfrm>
          <a:custGeom>
            <a:avLst/>
            <a:gdLst>
              <a:gd name="csX0" fmla="*/ 0 w 108000"/>
              <a:gd name="csY0" fmla="*/ 54000 h 468000"/>
              <a:gd name="csX1" fmla="*/ 54000 w 108000"/>
              <a:gd name="csY1" fmla="*/ 0 h 468000"/>
              <a:gd name="csX2" fmla="*/ 108000 w 108000"/>
              <a:gd name="csY2" fmla="*/ 54000 h 468000"/>
              <a:gd name="csX3" fmla="*/ 81000 w 108000"/>
              <a:gd name="csY3" fmla="*/ 54000 h 468000"/>
              <a:gd name="csX4" fmla="*/ 81000 w 108000"/>
              <a:gd name="csY4" fmla="*/ 468000 h 468000"/>
              <a:gd name="csX5" fmla="*/ 27000 w 108000"/>
              <a:gd name="csY5" fmla="*/ 468000 h 468000"/>
              <a:gd name="csX6" fmla="*/ 27000 w 108000"/>
              <a:gd name="csY6" fmla="*/ 54000 h 468000"/>
              <a:gd name="csX7" fmla="*/ 0 w 108000"/>
              <a:gd name="csY7" fmla="*/ 54000 h 46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08000" h="468000" fill="none" extrusionOk="0">
                <a:moveTo>
                  <a:pt x="0" y="54000"/>
                </a:moveTo>
                <a:cubicBezTo>
                  <a:pt x="23896" y="31154"/>
                  <a:pt x="34912" y="20033"/>
                  <a:pt x="54000" y="0"/>
                </a:cubicBezTo>
                <a:cubicBezTo>
                  <a:pt x="71410" y="18516"/>
                  <a:pt x="87500" y="33453"/>
                  <a:pt x="108000" y="54000"/>
                </a:cubicBezTo>
                <a:cubicBezTo>
                  <a:pt x="97644" y="53029"/>
                  <a:pt x="87435" y="53265"/>
                  <a:pt x="81000" y="54000"/>
                </a:cubicBezTo>
                <a:cubicBezTo>
                  <a:pt x="70340" y="212476"/>
                  <a:pt x="90811" y="372443"/>
                  <a:pt x="81000" y="468000"/>
                </a:cubicBezTo>
                <a:cubicBezTo>
                  <a:pt x="63465" y="467031"/>
                  <a:pt x="41062" y="467730"/>
                  <a:pt x="27000" y="468000"/>
                </a:cubicBezTo>
                <a:cubicBezTo>
                  <a:pt x="41023" y="308146"/>
                  <a:pt x="20989" y="212998"/>
                  <a:pt x="27000" y="54000"/>
                </a:cubicBezTo>
                <a:cubicBezTo>
                  <a:pt x="15427" y="52964"/>
                  <a:pt x="9282" y="54603"/>
                  <a:pt x="0" y="54000"/>
                </a:cubicBezTo>
                <a:close/>
              </a:path>
              <a:path w="108000" h="468000" stroke="0" extrusionOk="0">
                <a:moveTo>
                  <a:pt x="0" y="54000"/>
                </a:moveTo>
                <a:cubicBezTo>
                  <a:pt x="12150" y="42512"/>
                  <a:pt x="34134" y="21148"/>
                  <a:pt x="54000" y="0"/>
                </a:cubicBezTo>
                <a:cubicBezTo>
                  <a:pt x="63726" y="12132"/>
                  <a:pt x="95906" y="42985"/>
                  <a:pt x="108000" y="54000"/>
                </a:cubicBezTo>
                <a:cubicBezTo>
                  <a:pt x="99845" y="54149"/>
                  <a:pt x="89906" y="53110"/>
                  <a:pt x="81000" y="54000"/>
                </a:cubicBezTo>
                <a:cubicBezTo>
                  <a:pt x="84433" y="152855"/>
                  <a:pt x="64709" y="275031"/>
                  <a:pt x="81000" y="468000"/>
                </a:cubicBezTo>
                <a:cubicBezTo>
                  <a:pt x="64934" y="470673"/>
                  <a:pt x="46244" y="468731"/>
                  <a:pt x="27000" y="468000"/>
                </a:cubicBezTo>
                <a:cubicBezTo>
                  <a:pt x="25445" y="322448"/>
                  <a:pt x="46719" y="147015"/>
                  <a:pt x="27000" y="54000"/>
                </a:cubicBezTo>
                <a:cubicBezTo>
                  <a:pt x="17843" y="52843"/>
                  <a:pt x="11040" y="53601"/>
                  <a:pt x="0" y="54000"/>
                </a:cubicBez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up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03BAC64D-6630-9147-89DA-AFBA4064FA63}"/>
              </a:ext>
            </a:extLst>
          </p:cNvPr>
          <p:cNvSpPr/>
          <p:nvPr/>
        </p:nvSpPr>
        <p:spPr>
          <a:xfrm flipH="1">
            <a:off x="10703631" y="3830517"/>
            <a:ext cx="108000" cy="468000"/>
          </a:xfrm>
          <a:custGeom>
            <a:avLst/>
            <a:gdLst>
              <a:gd name="csX0" fmla="*/ 0 w 108000"/>
              <a:gd name="csY0" fmla="*/ 54000 h 468000"/>
              <a:gd name="csX1" fmla="*/ 54000 w 108000"/>
              <a:gd name="csY1" fmla="*/ 0 h 468000"/>
              <a:gd name="csX2" fmla="*/ 108000 w 108000"/>
              <a:gd name="csY2" fmla="*/ 54000 h 468000"/>
              <a:gd name="csX3" fmla="*/ 81000 w 108000"/>
              <a:gd name="csY3" fmla="*/ 54000 h 468000"/>
              <a:gd name="csX4" fmla="*/ 81000 w 108000"/>
              <a:gd name="csY4" fmla="*/ 468000 h 468000"/>
              <a:gd name="csX5" fmla="*/ 27000 w 108000"/>
              <a:gd name="csY5" fmla="*/ 468000 h 468000"/>
              <a:gd name="csX6" fmla="*/ 27000 w 108000"/>
              <a:gd name="csY6" fmla="*/ 54000 h 468000"/>
              <a:gd name="csX7" fmla="*/ 0 w 108000"/>
              <a:gd name="csY7" fmla="*/ 54000 h 46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08000" h="468000" fill="none" extrusionOk="0">
                <a:moveTo>
                  <a:pt x="0" y="54000"/>
                </a:moveTo>
                <a:cubicBezTo>
                  <a:pt x="23896" y="31154"/>
                  <a:pt x="34912" y="20033"/>
                  <a:pt x="54000" y="0"/>
                </a:cubicBezTo>
                <a:cubicBezTo>
                  <a:pt x="71410" y="18516"/>
                  <a:pt x="87500" y="33453"/>
                  <a:pt x="108000" y="54000"/>
                </a:cubicBezTo>
                <a:cubicBezTo>
                  <a:pt x="97644" y="53029"/>
                  <a:pt x="87435" y="53265"/>
                  <a:pt x="81000" y="54000"/>
                </a:cubicBezTo>
                <a:cubicBezTo>
                  <a:pt x="70340" y="212476"/>
                  <a:pt x="90811" y="372443"/>
                  <a:pt x="81000" y="468000"/>
                </a:cubicBezTo>
                <a:cubicBezTo>
                  <a:pt x="63465" y="467031"/>
                  <a:pt x="41062" y="467730"/>
                  <a:pt x="27000" y="468000"/>
                </a:cubicBezTo>
                <a:cubicBezTo>
                  <a:pt x="41023" y="308146"/>
                  <a:pt x="20989" y="212998"/>
                  <a:pt x="27000" y="54000"/>
                </a:cubicBezTo>
                <a:cubicBezTo>
                  <a:pt x="15427" y="52964"/>
                  <a:pt x="9282" y="54603"/>
                  <a:pt x="0" y="54000"/>
                </a:cubicBezTo>
                <a:close/>
              </a:path>
              <a:path w="108000" h="468000" stroke="0" extrusionOk="0">
                <a:moveTo>
                  <a:pt x="0" y="54000"/>
                </a:moveTo>
                <a:cubicBezTo>
                  <a:pt x="12150" y="42512"/>
                  <a:pt x="34134" y="21148"/>
                  <a:pt x="54000" y="0"/>
                </a:cubicBezTo>
                <a:cubicBezTo>
                  <a:pt x="63726" y="12132"/>
                  <a:pt x="95906" y="42985"/>
                  <a:pt x="108000" y="54000"/>
                </a:cubicBezTo>
                <a:cubicBezTo>
                  <a:pt x="99845" y="54149"/>
                  <a:pt x="89906" y="53110"/>
                  <a:pt x="81000" y="54000"/>
                </a:cubicBezTo>
                <a:cubicBezTo>
                  <a:pt x="84433" y="152855"/>
                  <a:pt x="64709" y="275031"/>
                  <a:pt x="81000" y="468000"/>
                </a:cubicBezTo>
                <a:cubicBezTo>
                  <a:pt x="64934" y="470673"/>
                  <a:pt x="46244" y="468731"/>
                  <a:pt x="27000" y="468000"/>
                </a:cubicBezTo>
                <a:cubicBezTo>
                  <a:pt x="25445" y="322448"/>
                  <a:pt x="46719" y="147015"/>
                  <a:pt x="27000" y="54000"/>
                </a:cubicBezTo>
                <a:cubicBezTo>
                  <a:pt x="17843" y="52843"/>
                  <a:pt x="11040" y="53601"/>
                  <a:pt x="0" y="54000"/>
                </a:cubicBez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up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713369BC-E41B-054D-A58C-1EAD909A6679}"/>
              </a:ext>
            </a:extLst>
          </p:cNvPr>
          <p:cNvSpPr/>
          <p:nvPr/>
        </p:nvSpPr>
        <p:spPr>
          <a:xfrm rot="10800000" flipH="1">
            <a:off x="9740049" y="4687767"/>
            <a:ext cx="108000" cy="468000"/>
          </a:xfrm>
          <a:custGeom>
            <a:avLst/>
            <a:gdLst>
              <a:gd name="csX0" fmla="*/ 0 w 108000"/>
              <a:gd name="csY0" fmla="*/ 54000 h 468000"/>
              <a:gd name="csX1" fmla="*/ 54000 w 108000"/>
              <a:gd name="csY1" fmla="*/ 0 h 468000"/>
              <a:gd name="csX2" fmla="*/ 108000 w 108000"/>
              <a:gd name="csY2" fmla="*/ 54000 h 468000"/>
              <a:gd name="csX3" fmla="*/ 81000 w 108000"/>
              <a:gd name="csY3" fmla="*/ 54000 h 468000"/>
              <a:gd name="csX4" fmla="*/ 81000 w 108000"/>
              <a:gd name="csY4" fmla="*/ 468000 h 468000"/>
              <a:gd name="csX5" fmla="*/ 27000 w 108000"/>
              <a:gd name="csY5" fmla="*/ 468000 h 468000"/>
              <a:gd name="csX6" fmla="*/ 27000 w 108000"/>
              <a:gd name="csY6" fmla="*/ 54000 h 468000"/>
              <a:gd name="csX7" fmla="*/ 0 w 108000"/>
              <a:gd name="csY7" fmla="*/ 54000 h 46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08000" h="468000" fill="none" extrusionOk="0">
                <a:moveTo>
                  <a:pt x="0" y="54000"/>
                </a:moveTo>
                <a:cubicBezTo>
                  <a:pt x="23896" y="31154"/>
                  <a:pt x="34912" y="20033"/>
                  <a:pt x="54000" y="0"/>
                </a:cubicBezTo>
                <a:cubicBezTo>
                  <a:pt x="71410" y="18516"/>
                  <a:pt x="87500" y="33453"/>
                  <a:pt x="108000" y="54000"/>
                </a:cubicBezTo>
                <a:cubicBezTo>
                  <a:pt x="97644" y="53029"/>
                  <a:pt x="87435" y="53265"/>
                  <a:pt x="81000" y="54000"/>
                </a:cubicBezTo>
                <a:cubicBezTo>
                  <a:pt x="70340" y="212476"/>
                  <a:pt x="90811" y="372443"/>
                  <a:pt x="81000" y="468000"/>
                </a:cubicBezTo>
                <a:cubicBezTo>
                  <a:pt x="63465" y="467031"/>
                  <a:pt x="41062" y="467730"/>
                  <a:pt x="27000" y="468000"/>
                </a:cubicBezTo>
                <a:cubicBezTo>
                  <a:pt x="41023" y="308146"/>
                  <a:pt x="20989" y="212998"/>
                  <a:pt x="27000" y="54000"/>
                </a:cubicBezTo>
                <a:cubicBezTo>
                  <a:pt x="15427" y="52964"/>
                  <a:pt x="9282" y="54603"/>
                  <a:pt x="0" y="54000"/>
                </a:cubicBezTo>
                <a:close/>
              </a:path>
              <a:path w="108000" h="468000" stroke="0" extrusionOk="0">
                <a:moveTo>
                  <a:pt x="0" y="54000"/>
                </a:moveTo>
                <a:cubicBezTo>
                  <a:pt x="12150" y="42512"/>
                  <a:pt x="34134" y="21148"/>
                  <a:pt x="54000" y="0"/>
                </a:cubicBezTo>
                <a:cubicBezTo>
                  <a:pt x="63726" y="12132"/>
                  <a:pt x="95906" y="42985"/>
                  <a:pt x="108000" y="54000"/>
                </a:cubicBezTo>
                <a:cubicBezTo>
                  <a:pt x="99845" y="54149"/>
                  <a:pt x="89906" y="53110"/>
                  <a:pt x="81000" y="54000"/>
                </a:cubicBezTo>
                <a:cubicBezTo>
                  <a:pt x="84433" y="152855"/>
                  <a:pt x="64709" y="275031"/>
                  <a:pt x="81000" y="468000"/>
                </a:cubicBezTo>
                <a:cubicBezTo>
                  <a:pt x="64934" y="470673"/>
                  <a:pt x="46244" y="468731"/>
                  <a:pt x="27000" y="468000"/>
                </a:cubicBezTo>
                <a:cubicBezTo>
                  <a:pt x="25445" y="322448"/>
                  <a:pt x="46719" y="147015"/>
                  <a:pt x="27000" y="54000"/>
                </a:cubicBezTo>
                <a:cubicBezTo>
                  <a:pt x="17843" y="52843"/>
                  <a:pt x="11040" y="53601"/>
                  <a:pt x="0" y="54000"/>
                </a:cubicBez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up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 Arrow 14">
            <a:extLst>
              <a:ext uri="{FF2B5EF4-FFF2-40B4-BE49-F238E27FC236}">
                <a16:creationId xmlns:a16="http://schemas.microsoft.com/office/drawing/2014/main" id="{55C4D273-2EAE-D64A-A2D3-9E036AF29060}"/>
              </a:ext>
            </a:extLst>
          </p:cNvPr>
          <p:cNvSpPr/>
          <p:nvPr/>
        </p:nvSpPr>
        <p:spPr>
          <a:xfrm rot="10800000" flipH="1">
            <a:off x="10699201" y="4698400"/>
            <a:ext cx="108000" cy="468000"/>
          </a:xfrm>
          <a:custGeom>
            <a:avLst/>
            <a:gdLst>
              <a:gd name="csX0" fmla="*/ 0 w 108000"/>
              <a:gd name="csY0" fmla="*/ 54000 h 468000"/>
              <a:gd name="csX1" fmla="*/ 54000 w 108000"/>
              <a:gd name="csY1" fmla="*/ 0 h 468000"/>
              <a:gd name="csX2" fmla="*/ 108000 w 108000"/>
              <a:gd name="csY2" fmla="*/ 54000 h 468000"/>
              <a:gd name="csX3" fmla="*/ 81000 w 108000"/>
              <a:gd name="csY3" fmla="*/ 54000 h 468000"/>
              <a:gd name="csX4" fmla="*/ 81000 w 108000"/>
              <a:gd name="csY4" fmla="*/ 468000 h 468000"/>
              <a:gd name="csX5" fmla="*/ 27000 w 108000"/>
              <a:gd name="csY5" fmla="*/ 468000 h 468000"/>
              <a:gd name="csX6" fmla="*/ 27000 w 108000"/>
              <a:gd name="csY6" fmla="*/ 54000 h 468000"/>
              <a:gd name="csX7" fmla="*/ 0 w 108000"/>
              <a:gd name="csY7" fmla="*/ 54000 h 46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08000" h="468000" fill="none" extrusionOk="0">
                <a:moveTo>
                  <a:pt x="0" y="54000"/>
                </a:moveTo>
                <a:cubicBezTo>
                  <a:pt x="23896" y="31154"/>
                  <a:pt x="34912" y="20033"/>
                  <a:pt x="54000" y="0"/>
                </a:cubicBezTo>
                <a:cubicBezTo>
                  <a:pt x="71410" y="18516"/>
                  <a:pt x="87500" y="33453"/>
                  <a:pt x="108000" y="54000"/>
                </a:cubicBezTo>
                <a:cubicBezTo>
                  <a:pt x="97644" y="53029"/>
                  <a:pt x="87435" y="53265"/>
                  <a:pt x="81000" y="54000"/>
                </a:cubicBezTo>
                <a:cubicBezTo>
                  <a:pt x="70340" y="212476"/>
                  <a:pt x="90811" y="372443"/>
                  <a:pt x="81000" y="468000"/>
                </a:cubicBezTo>
                <a:cubicBezTo>
                  <a:pt x="63465" y="467031"/>
                  <a:pt x="41062" y="467730"/>
                  <a:pt x="27000" y="468000"/>
                </a:cubicBezTo>
                <a:cubicBezTo>
                  <a:pt x="41023" y="308146"/>
                  <a:pt x="20989" y="212998"/>
                  <a:pt x="27000" y="54000"/>
                </a:cubicBezTo>
                <a:cubicBezTo>
                  <a:pt x="15427" y="52964"/>
                  <a:pt x="9282" y="54603"/>
                  <a:pt x="0" y="54000"/>
                </a:cubicBezTo>
                <a:close/>
              </a:path>
              <a:path w="108000" h="468000" stroke="0" extrusionOk="0">
                <a:moveTo>
                  <a:pt x="0" y="54000"/>
                </a:moveTo>
                <a:cubicBezTo>
                  <a:pt x="12150" y="42512"/>
                  <a:pt x="34134" y="21148"/>
                  <a:pt x="54000" y="0"/>
                </a:cubicBezTo>
                <a:cubicBezTo>
                  <a:pt x="63726" y="12132"/>
                  <a:pt x="95906" y="42985"/>
                  <a:pt x="108000" y="54000"/>
                </a:cubicBezTo>
                <a:cubicBezTo>
                  <a:pt x="99845" y="54149"/>
                  <a:pt x="89906" y="53110"/>
                  <a:pt x="81000" y="54000"/>
                </a:cubicBezTo>
                <a:cubicBezTo>
                  <a:pt x="84433" y="152855"/>
                  <a:pt x="64709" y="275031"/>
                  <a:pt x="81000" y="468000"/>
                </a:cubicBezTo>
                <a:cubicBezTo>
                  <a:pt x="64934" y="470673"/>
                  <a:pt x="46244" y="468731"/>
                  <a:pt x="27000" y="468000"/>
                </a:cubicBezTo>
                <a:cubicBezTo>
                  <a:pt x="25445" y="322448"/>
                  <a:pt x="46719" y="147015"/>
                  <a:pt x="27000" y="54000"/>
                </a:cubicBezTo>
                <a:cubicBezTo>
                  <a:pt x="17843" y="52843"/>
                  <a:pt x="11040" y="53601"/>
                  <a:pt x="0" y="54000"/>
                </a:cubicBez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up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FE9DC-3ED2-B444-B0C2-E5547D6FEE72}"/>
              </a:ext>
            </a:extLst>
          </p:cNvPr>
          <p:cNvSpPr txBox="1"/>
          <p:nvPr/>
        </p:nvSpPr>
        <p:spPr>
          <a:xfrm>
            <a:off x="1811289" y="1473395"/>
            <a:ext cx="1619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IR    IR Stop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D843A2-A19B-F743-A6FF-EB7C4E0F3D33}"/>
              </a:ext>
            </a:extLst>
          </p:cNvPr>
          <p:cNvSpPr txBox="1"/>
          <p:nvPr/>
        </p:nvSpPr>
        <p:spPr>
          <a:xfrm>
            <a:off x="1776914" y="839794"/>
            <a:ext cx="971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Control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A9DEF6-1058-B244-B0C7-25ECF4276805}"/>
              </a:ext>
            </a:extLst>
          </p:cNvPr>
          <p:cNvSpPr/>
          <p:nvPr/>
        </p:nvSpPr>
        <p:spPr>
          <a:xfrm>
            <a:off x="1752316" y="734277"/>
            <a:ext cx="971035" cy="592633"/>
          </a:xfrm>
          <a:prstGeom prst="rect">
            <a:avLst/>
          </a:prstGeom>
          <a:noFill/>
          <a:ln w="38100">
            <a:solidFill>
              <a:srgbClr val="FF7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EA97CC-EAFB-3140-81A0-9AC8889A1E70}"/>
              </a:ext>
            </a:extLst>
          </p:cNvPr>
          <p:cNvSpPr/>
          <p:nvPr/>
        </p:nvSpPr>
        <p:spPr>
          <a:xfrm>
            <a:off x="1752317" y="1407910"/>
            <a:ext cx="459578" cy="59263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12FF4B-81B7-BD43-9E64-86ACFE5AC8FE}"/>
              </a:ext>
            </a:extLst>
          </p:cNvPr>
          <p:cNvSpPr/>
          <p:nvPr/>
        </p:nvSpPr>
        <p:spPr>
          <a:xfrm>
            <a:off x="2269801" y="1411444"/>
            <a:ext cx="446675" cy="59263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D4DD86-E634-0C49-8082-5798023BE5E3}"/>
              </a:ext>
            </a:extLst>
          </p:cNvPr>
          <p:cNvSpPr/>
          <p:nvPr/>
        </p:nvSpPr>
        <p:spPr>
          <a:xfrm>
            <a:off x="1762258" y="2760211"/>
            <a:ext cx="971035" cy="592633"/>
          </a:xfrm>
          <a:prstGeom prst="rect">
            <a:avLst/>
          </a:prstGeom>
          <a:noFill/>
          <a:ln w="38100">
            <a:solidFill>
              <a:srgbClr val="FF7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D4160B-6C2B-754D-9F16-3953F512B1AE}"/>
              </a:ext>
            </a:extLst>
          </p:cNvPr>
          <p:cNvSpPr/>
          <p:nvPr/>
        </p:nvSpPr>
        <p:spPr>
          <a:xfrm>
            <a:off x="1762259" y="3437378"/>
            <a:ext cx="971035" cy="592633"/>
          </a:xfrm>
          <a:prstGeom prst="rect">
            <a:avLst/>
          </a:prstGeom>
          <a:noFill/>
          <a:ln w="38100">
            <a:solidFill>
              <a:srgbClr val="FF7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EF7B245-350B-6B4A-84A7-BEFC11456A51}"/>
              </a:ext>
            </a:extLst>
          </p:cNvPr>
          <p:cNvSpPr/>
          <p:nvPr/>
        </p:nvSpPr>
        <p:spPr>
          <a:xfrm>
            <a:off x="1766444" y="5522606"/>
            <a:ext cx="971035" cy="592633"/>
          </a:xfrm>
          <a:prstGeom prst="rect">
            <a:avLst/>
          </a:prstGeom>
          <a:noFill/>
          <a:ln w="38100">
            <a:solidFill>
              <a:srgbClr val="FF7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3DC9EA-8A77-4941-864A-C5D658393A9E}"/>
              </a:ext>
            </a:extLst>
          </p:cNvPr>
          <p:cNvSpPr/>
          <p:nvPr/>
        </p:nvSpPr>
        <p:spPr>
          <a:xfrm>
            <a:off x="1759192" y="2076992"/>
            <a:ext cx="459578" cy="59263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84116F7-20B5-F34B-A951-B686881ADE14}"/>
              </a:ext>
            </a:extLst>
          </p:cNvPr>
          <p:cNvSpPr/>
          <p:nvPr/>
        </p:nvSpPr>
        <p:spPr>
          <a:xfrm>
            <a:off x="2276676" y="2080526"/>
            <a:ext cx="446675" cy="59263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5352C7B-F62E-0E4D-91E6-E661F7727539}"/>
              </a:ext>
            </a:extLst>
          </p:cNvPr>
          <p:cNvSpPr/>
          <p:nvPr/>
        </p:nvSpPr>
        <p:spPr>
          <a:xfrm>
            <a:off x="1759192" y="4112834"/>
            <a:ext cx="459578" cy="59263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5C1B0AE-8B48-CE47-89BD-2912F3D10B48}"/>
              </a:ext>
            </a:extLst>
          </p:cNvPr>
          <p:cNvSpPr/>
          <p:nvPr/>
        </p:nvSpPr>
        <p:spPr>
          <a:xfrm>
            <a:off x="2276676" y="4116368"/>
            <a:ext cx="446675" cy="59263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CAA59EF-0B1E-6648-83EA-356323A2252F}"/>
              </a:ext>
            </a:extLst>
          </p:cNvPr>
          <p:cNvSpPr/>
          <p:nvPr/>
        </p:nvSpPr>
        <p:spPr>
          <a:xfrm>
            <a:off x="1759192" y="4817801"/>
            <a:ext cx="459578" cy="59263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7936DF-6A38-2247-803D-5D8C6C71F295}"/>
              </a:ext>
            </a:extLst>
          </p:cNvPr>
          <p:cNvSpPr/>
          <p:nvPr/>
        </p:nvSpPr>
        <p:spPr>
          <a:xfrm>
            <a:off x="2276676" y="4821335"/>
            <a:ext cx="446675" cy="59263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7B7227-095C-A148-9A23-F890AE0BE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2750" y="538162"/>
            <a:ext cx="2082800" cy="20066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8C2D822-3323-874F-90E1-EB9D6733DBA2}"/>
              </a:ext>
            </a:extLst>
          </p:cNvPr>
          <p:cNvSpPr/>
          <p:nvPr/>
        </p:nvSpPr>
        <p:spPr>
          <a:xfrm>
            <a:off x="9958631" y="1928105"/>
            <a:ext cx="216000" cy="57600"/>
          </a:xfrm>
          <a:prstGeom prst="rect">
            <a:avLst/>
          </a:prstGeom>
          <a:solidFill>
            <a:srgbClr val="FF7000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EE32CF3-BEA8-F643-96D4-5BCFE81A9D8D}"/>
              </a:ext>
            </a:extLst>
          </p:cNvPr>
          <p:cNvSpPr/>
          <p:nvPr/>
        </p:nvSpPr>
        <p:spPr>
          <a:xfrm>
            <a:off x="9957543" y="1999062"/>
            <a:ext cx="216000" cy="36000"/>
          </a:xfrm>
          <a:prstGeom prst="rect">
            <a:avLst/>
          </a:prstGeom>
          <a:solidFill>
            <a:srgbClr val="FF7000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B9D14B9-81C9-F047-BAD7-26BDD214D2B4}"/>
              </a:ext>
            </a:extLst>
          </p:cNvPr>
          <p:cNvSpPr/>
          <p:nvPr/>
        </p:nvSpPr>
        <p:spPr>
          <a:xfrm>
            <a:off x="10486094" y="1614613"/>
            <a:ext cx="219600" cy="68400"/>
          </a:xfrm>
          <a:prstGeom prst="rect">
            <a:avLst/>
          </a:prstGeom>
          <a:solidFill>
            <a:srgbClr val="FFC000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9290E16-2E93-CB42-B836-8677759682AC}"/>
              </a:ext>
            </a:extLst>
          </p:cNvPr>
          <p:cNvSpPr/>
          <p:nvPr/>
        </p:nvSpPr>
        <p:spPr>
          <a:xfrm>
            <a:off x="10489188" y="1697272"/>
            <a:ext cx="219600" cy="54000"/>
          </a:xfrm>
          <a:prstGeom prst="rect">
            <a:avLst/>
          </a:prstGeom>
          <a:solidFill>
            <a:srgbClr val="FFC000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7E81D8F-A7FC-2947-96ED-8877D2437FBD}"/>
              </a:ext>
            </a:extLst>
          </p:cNvPr>
          <p:cNvSpPr/>
          <p:nvPr/>
        </p:nvSpPr>
        <p:spPr>
          <a:xfrm>
            <a:off x="11013716" y="1316960"/>
            <a:ext cx="223200" cy="18000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E8EA046-51E1-D048-A323-2B751F1642B1}"/>
              </a:ext>
            </a:extLst>
          </p:cNvPr>
          <p:cNvSpPr/>
          <p:nvPr/>
        </p:nvSpPr>
        <p:spPr>
          <a:xfrm>
            <a:off x="11013134" y="1340716"/>
            <a:ext cx="223200" cy="18000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234FE86-4A71-4E4F-97F0-5304310406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21" t="29415" r="60937" b="10285"/>
          <a:stretch/>
        </p:blipFill>
        <p:spPr>
          <a:xfrm>
            <a:off x="11431746" y="1039849"/>
            <a:ext cx="272305" cy="10792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442EAD-4DB9-324D-B609-8B17D6B592CB}"/>
              </a:ext>
            </a:extLst>
          </p:cNvPr>
          <p:cNvSpPr/>
          <p:nvPr/>
        </p:nvSpPr>
        <p:spPr>
          <a:xfrm>
            <a:off x="6423949" y="445624"/>
            <a:ext cx="2869759" cy="59023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DD8577-B580-0846-B85F-BDD29B4C38A5}"/>
              </a:ext>
            </a:extLst>
          </p:cNvPr>
          <p:cNvSpPr txBox="1"/>
          <p:nvPr/>
        </p:nvSpPr>
        <p:spPr>
          <a:xfrm>
            <a:off x="9582599" y="2148851"/>
            <a:ext cx="183172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Control  IR Stop   IR</a:t>
            </a:r>
          </a:p>
          <a:p>
            <a:pPr algn="ctr"/>
            <a:r>
              <a:rPr lang="en-US" sz="1600" b="1"/>
              <a:t>   Treatment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4C60220-5835-6740-A895-5EFE704DA13B}"/>
              </a:ext>
            </a:extLst>
          </p:cNvPr>
          <p:cNvSpPr txBox="1"/>
          <p:nvPr/>
        </p:nvSpPr>
        <p:spPr>
          <a:xfrm rot="16200000">
            <a:off x="9138294" y="1231909"/>
            <a:ext cx="463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/>
              <a:t>PRI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1BA1B978-AA7E-61B1-EACA-C1F93D0D0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69" y="30244"/>
            <a:ext cx="11897531" cy="416556"/>
          </a:xfrm>
        </p:spPr>
        <p:txBody>
          <a:bodyPr/>
          <a:lstStyle/>
          <a:p>
            <a:r>
              <a:rPr lang="en-US" sz="1600" b="1" dirty="0">
                <a:solidFill>
                  <a:srgbClr val="70AC0E"/>
                </a:solidFill>
              </a:rPr>
              <a:t>Leaf spectral reflectance distinguishes drought stressed from non-stressed tree canopies in a Scots pine forest</a:t>
            </a:r>
          </a:p>
        </p:txBody>
      </p:sp>
      <p:pic>
        <p:nvPicPr>
          <p:cNvPr id="3" name="Image 1">
            <a:extLst>
              <a:ext uri="{FF2B5EF4-FFF2-40B4-BE49-F238E27FC236}">
                <a16:creationId xmlns:a16="http://schemas.microsoft.com/office/drawing/2014/main" id="{66879FDE-FA1D-B541-BC97-C507BAA66E6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560" y="6512613"/>
            <a:ext cx="1131217" cy="23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4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" grpId="0" animBg="1"/>
      <p:bldP spid="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77308-7BA2-CE8F-187A-DF2A4A09E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F45D61-B732-200C-D3B6-AB0177A4799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08" y="538162"/>
            <a:ext cx="8585200" cy="57949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414F5A-33B9-118C-DDA1-DB44F531DA21}"/>
              </a:ext>
            </a:extLst>
          </p:cNvPr>
          <p:cNvSpPr/>
          <p:nvPr/>
        </p:nvSpPr>
        <p:spPr>
          <a:xfrm>
            <a:off x="1377878" y="6348006"/>
            <a:ext cx="8509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latin typeface="+mj-lt"/>
                <a:ea typeface="Calibri" panose="020F0502020204030204" pitchFamily="34" charset="0"/>
              </a:rPr>
              <a:t>Multispectral imagery (12</a:t>
            </a:r>
            <a:r>
              <a:rPr lang="en-US" sz="1400" baseline="30000">
                <a:latin typeface="+mj-lt"/>
                <a:ea typeface="Calibri" panose="020F0502020204030204" pitchFamily="34" charset="0"/>
              </a:rPr>
              <a:t>th</a:t>
            </a:r>
            <a:r>
              <a:rPr lang="en-US" sz="1400">
                <a:latin typeface="+mj-lt"/>
                <a:ea typeface="Calibri" panose="020F0502020204030204" pitchFamily="34" charset="0"/>
              </a:rPr>
              <a:t> of August 2020) over </a:t>
            </a:r>
            <a:r>
              <a:rPr lang="en-US" sz="1400" i="1">
                <a:latin typeface="+mj-lt"/>
                <a:ea typeface="Calibri" panose="020F0502020204030204" pitchFamily="34" charset="0"/>
              </a:rPr>
              <a:t>Pinus sylvestris</a:t>
            </a:r>
            <a:r>
              <a:rPr lang="en-US" sz="1400">
                <a:latin typeface="+mj-lt"/>
                <a:ea typeface="Calibri" panose="020F0502020204030204" pitchFamily="34" charset="0"/>
              </a:rPr>
              <a:t> forest of the </a:t>
            </a:r>
            <a:r>
              <a:rPr lang="en-US" sz="1400" err="1">
                <a:latin typeface="+mj-lt"/>
                <a:ea typeface="Calibri" panose="020F0502020204030204" pitchFamily="34" charset="0"/>
              </a:rPr>
              <a:t>Pfynwald</a:t>
            </a:r>
            <a:r>
              <a:rPr lang="en-US" sz="1400">
                <a:latin typeface="+mj-lt"/>
                <a:ea typeface="Calibri" panose="020F0502020204030204" pitchFamily="34" charset="0"/>
              </a:rPr>
              <a:t> long-term precipitation manipulation (irrigation) experiment, Switzerland</a:t>
            </a:r>
            <a:r>
              <a:rPr lang="en-CA" sz="1400">
                <a:latin typeface="+mj-lt"/>
              </a:rPr>
              <a:t>.</a:t>
            </a:r>
            <a:endParaRPr lang="en-US" sz="140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36B176-C9BD-7662-6812-0C24C1314362}"/>
              </a:ext>
            </a:extLst>
          </p:cNvPr>
          <p:cNvSpPr txBox="1"/>
          <p:nvPr/>
        </p:nvSpPr>
        <p:spPr>
          <a:xfrm>
            <a:off x="6284923" y="6550223"/>
            <a:ext cx="1984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>
                <a:latin typeface="+mj-lt"/>
              </a:rPr>
              <a:t>D’Odorico</a:t>
            </a:r>
            <a:r>
              <a:rPr lang="en-US" sz="1400">
                <a:latin typeface="+mj-lt"/>
              </a:rPr>
              <a:t> et al. (2021)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CF9D1D-E5AD-E584-0DD9-EDA992951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5278" y="3491281"/>
            <a:ext cx="1003249" cy="17303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C4BC3A-62F8-1889-55D9-C2B150918217}"/>
              </a:ext>
            </a:extLst>
          </p:cNvPr>
          <p:cNvSpPr txBox="1"/>
          <p:nvPr/>
        </p:nvSpPr>
        <p:spPr>
          <a:xfrm>
            <a:off x="9399102" y="3491281"/>
            <a:ext cx="202311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    -                 -</a:t>
            </a:r>
          </a:p>
          <a:p>
            <a:endParaRPr lang="en-US"/>
          </a:p>
          <a:p>
            <a:endParaRPr lang="en-US"/>
          </a:p>
          <a:p>
            <a:r>
              <a:rPr lang="en-US" sz="1600"/>
              <a:t>Car/</a:t>
            </a:r>
            <a:r>
              <a:rPr lang="en-US" sz="1600" err="1"/>
              <a:t>Chl</a:t>
            </a:r>
            <a:r>
              <a:rPr lang="en-US" sz="1600"/>
              <a:t>  Water deficit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     +                +</a:t>
            </a: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AAB0C610-4D8C-88ED-7B7F-DD4D6F3C926A}"/>
              </a:ext>
            </a:extLst>
          </p:cNvPr>
          <p:cNvSpPr/>
          <p:nvPr/>
        </p:nvSpPr>
        <p:spPr>
          <a:xfrm flipH="1">
            <a:off x="9731632" y="3819884"/>
            <a:ext cx="108000" cy="468000"/>
          </a:xfrm>
          <a:custGeom>
            <a:avLst/>
            <a:gdLst>
              <a:gd name="csX0" fmla="*/ 0 w 108000"/>
              <a:gd name="csY0" fmla="*/ 54000 h 468000"/>
              <a:gd name="csX1" fmla="*/ 54000 w 108000"/>
              <a:gd name="csY1" fmla="*/ 0 h 468000"/>
              <a:gd name="csX2" fmla="*/ 108000 w 108000"/>
              <a:gd name="csY2" fmla="*/ 54000 h 468000"/>
              <a:gd name="csX3" fmla="*/ 81000 w 108000"/>
              <a:gd name="csY3" fmla="*/ 54000 h 468000"/>
              <a:gd name="csX4" fmla="*/ 81000 w 108000"/>
              <a:gd name="csY4" fmla="*/ 468000 h 468000"/>
              <a:gd name="csX5" fmla="*/ 27000 w 108000"/>
              <a:gd name="csY5" fmla="*/ 468000 h 468000"/>
              <a:gd name="csX6" fmla="*/ 27000 w 108000"/>
              <a:gd name="csY6" fmla="*/ 54000 h 468000"/>
              <a:gd name="csX7" fmla="*/ 0 w 108000"/>
              <a:gd name="csY7" fmla="*/ 54000 h 46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08000" h="468000" fill="none" extrusionOk="0">
                <a:moveTo>
                  <a:pt x="0" y="54000"/>
                </a:moveTo>
                <a:cubicBezTo>
                  <a:pt x="23896" y="31154"/>
                  <a:pt x="34912" y="20033"/>
                  <a:pt x="54000" y="0"/>
                </a:cubicBezTo>
                <a:cubicBezTo>
                  <a:pt x="71410" y="18516"/>
                  <a:pt x="87500" y="33453"/>
                  <a:pt x="108000" y="54000"/>
                </a:cubicBezTo>
                <a:cubicBezTo>
                  <a:pt x="97644" y="53029"/>
                  <a:pt x="87435" y="53265"/>
                  <a:pt x="81000" y="54000"/>
                </a:cubicBezTo>
                <a:cubicBezTo>
                  <a:pt x="70340" y="212476"/>
                  <a:pt x="90811" y="372443"/>
                  <a:pt x="81000" y="468000"/>
                </a:cubicBezTo>
                <a:cubicBezTo>
                  <a:pt x="63465" y="467031"/>
                  <a:pt x="41062" y="467730"/>
                  <a:pt x="27000" y="468000"/>
                </a:cubicBezTo>
                <a:cubicBezTo>
                  <a:pt x="41023" y="308146"/>
                  <a:pt x="20989" y="212998"/>
                  <a:pt x="27000" y="54000"/>
                </a:cubicBezTo>
                <a:cubicBezTo>
                  <a:pt x="15427" y="52964"/>
                  <a:pt x="9282" y="54603"/>
                  <a:pt x="0" y="54000"/>
                </a:cubicBezTo>
                <a:close/>
              </a:path>
              <a:path w="108000" h="468000" stroke="0" extrusionOk="0">
                <a:moveTo>
                  <a:pt x="0" y="54000"/>
                </a:moveTo>
                <a:cubicBezTo>
                  <a:pt x="12150" y="42512"/>
                  <a:pt x="34134" y="21148"/>
                  <a:pt x="54000" y="0"/>
                </a:cubicBezTo>
                <a:cubicBezTo>
                  <a:pt x="63726" y="12132"/>
                  <a:pt x="95906" y="42985"/>
                  <a:pt x="108000" y="54000"/>
                </a:cubicBezTo>
                <a:cubicBezTo>
                  <a:pt x="99845" y="54149"/>
                  <a:pt x="89906" y="53110"/>
                  <a:pt x="81000" y="54000"/>
                </a:cubicBezTo>
                <a:cubicBezTo>
                  <a:pt x="84433" y="152855"/>
                  <a:pt x="64709" y="275031"/>
                  <a:pt x="81000" y="468000"/>
                </a:cubicBezTo>
                <a:cubicBezTo>
                  <a:pt x="64934" y="470673"/>
                  <a:pt x="46244" y="468731"/>
                  <a:pt x="27000" y="468000"/>
                </a:cubicBezTo>
                <a:cubicBezTo>
                  <a:pt x="25445" y="322448"/>
                  <a:pt x="46719" y="147015"/>
                  <a:pt x="27000" y="54000"/>
                </a:cubicBezTo>
                <a:cubicBezTo>
                  <a:pt x="17843" y="52843"/>
                  <a:pt x="11040" y="53601"/>
                  <a:pt x="0" y="54000"/>
                </a:cubicBez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up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E225C5D7-EF22-DA6D-1967-0E19815ACEA9}"/>
              </a:ext>
            </a:extLst>
          </p:cNvPr>
          <p:cNvSpPr/>
          <p:nvPr/>
        </p:nvSpPr>
        <p:spPr>
          <a:xfrm flipH="1">
            <a:off x="10703631" y="3830517"/>
            <a:ext cx="108000" cy="468000"/>
          </a:xfrm>
          <a:custGeom>
            <a:avLst/>
            <a:gdLst>
              <a:gd name="csX0" fmla="*/ 0 w 108000"/>
              <a:gd name="csY0" fmla="*/ 54000 h 468000"/>
              <a:gd name="csX1" fmla="*/ 54000 w 108000"/>
              <a:gd name="csY1" fmla="*/ 0 h 468000"/>
              <a:gd name="csX2" fmla="*/ 108000 w 108000"/>
              <a:gd name="csY2" fmla="*/ 54000 h 468000"/>
              <a:gd name="csX3" fmla="*/ 81000 w 108000"/>
              <a:gd name="csY3" fmla="*/ 54000 h 468000"/>
              <a:gd name="csX4" fmla="*/ 81000 w 108000"/>
              <a:gd name="csY4" fmla="*/ 468000 h 468000"/>
              <a:gd name="csX5" fmla="*/ 27000 w 108000"/>
              <a:gd name="csY5" fmla="*/ 468000 h 468000"/>
              <a:gd name="csX6" fmla="*/ 27000 w 108000"/>
              <a:gd name="csY6" fmla="*/ 54000 h 468000"/>
              <a:gd name="csX7" fmla="*/ 0 w 108000"/>
              <a:gd name="csY7" fmla="*/ 54000 h 46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08000" h="468000" fill="none" extrusionOk="0">
                <a:moveTo>
                  <a:pt x="0" y="54000"/>
                </a:moveTo>
                <a:cubicBezTo>
                  <a:pt x="23896" y="31154"/>
                  <a:pt x="34912" y="20033"/>
                  <a:pt x="54000" y="0"/>
                </a:cubicBezTo>
                <a:cubicBezTo>
                  <a:pt x="71410" y="18516"/>
                  <a:pt x="87500" y="33453"/>
                  <a:pt x="108000" y="54000"/>
                </a:cubicBezTo>
                <a:cubicBezTo>
                  <a:pt x="97644" y="53029"/>
                  <a:pt x="87435" y="53265"/>
                  <a:pt x="81000" y="54000"/>
                </a:cubicBezTo>
                <a:cubicBezTo>
                  <a:pt x="70340" y="212476"/>
                  <a:pt x="90811" y="372443"/>
                  <a:pt x="81000" y="468000"/>
                </a:cubicBezTo>
                <a:cubicBezTo>
                  <a:pt x="63465" y="467031"/>
                  <a:pt x="41062" y="467730"/>
                  <a:pt x="27000" y="468000"/>
                </a:cubicBezTo>
                <a:cubicBezTo>
                  <a:pt x="41023" y="308146"/>
                  <a:pt x="20989" y="212998"/>
                  <a:pt x="27000" y="54000"/>
                </a:cubicBezTo>
                <a:cubicBezTo>
                  <a:pt x="15427" y="52964"/>
                  <a:pt x="9282" y="54603"/>
                  <a:pt x="0" y="54000"/>
                </a:cubicBezTo>
                <a:close/>
              </a:path>
              <a:path w="108000" h="468000" stroke="0" extrusionOk="0">
                <a:moveTo>
                  <a:pt x="0" y="54000"/>
                </a:moveTo>
                <a:cubicBezTo>
                  <a:pt x="12150" y="42512"/>
                  <a:pt x="34134" y="21148"/>
                  <a:pt x="54000" y="0"/>
                </a:cubicBezTo>
                <a:cubicBezTo>
                  <a:pt x="63726" y="12132"/>
                  <a:pt x="95906" y="42985"/>
                  <a:pt x="108000" y="54000"/>
                </a:cubicBezTo>
                <a:cubicBezTo>
                  <a:pt x="99845" y="54149"/>
                  <a:pt x="89906" y="53110"/>
                  <a:pt x="81000" y="54000"/>
                </a:cubicBezTo>
                <a:cubicBezTo>
                  <a:pt x="84433" y="152855"/>
                  <a:pt x="64709" y="275031"/>
                  <a:pt x="81000" y="468000"/>
                </a:cubicBezTo>
                <a:cubicBezTo>
                  <a:pt x="64934" y="470673"/>
                  <a:pt x="46244" y="468731"/>
                  <a:pt x="27000" y="468000"/>
                </a:cubicBezTo>
                <a:cubicBezTo>
                  <a:pt x="25445" y="322448"/>
                  <a:pt x="46719" y="147015"/>
                  <a:pt x="27000" y="54000"/>
                </a:cubicBezTo>
                <a:cubicBezTo>
                  <a:pt x="17843" y="52843"/>
                  <a:pt x="11040" y="53601"/>
                  <a:pt x="0" y="54000"/>
                </a:cubicBez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up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5806BC3F-3332-B29F-3FA3-7FA7C704A59A}"/>
              </a:ext>
            </a:extLst>
          </p:cNvPr>
          <p:cNvSpPr/>
          <p:nvPr/>
        </p:nvSpPr>
        <p:spPr>
          <a:xfrm rot="10800000" flipH="1">
            <a:off x="9740049" y="4687767"/>
            <a:ext cx="108000" cy="468000"/>
          </a:xfrm>
          <a:custGeom>
            <a:avLst/>
            <a:gdLst>
              <a:gd name="csX0" fmla="*/ 0 w 108000"/>
              <a:gd name="csY0" fmla="*/ 54000 h 468000"/>
              <a:gd name="csX1" fmla="*/ 54000 w 108000"/>
              <a:gd name="csY1" fmla="*/ 0 h 468000"/>
              <a:gd name="csX2" fmla="*/ 108000 w 108000"/>
              <a:gd name="csY2" fmla="*/ 54000 h 468000"/>
              <a:gd name="csX3" fmla="*/ 81000 w 108000"/>
              <a:gd name="csY3" fmla="*/ 54000 h 468000"/>
              <a:gd name="csX4" fmla="*/ 81000 w 108000"/>
              <a:gd name="csY4" fmla="*/ 468000 h 468000"/>
              <a:gd name="csX5" fmla="*/ 27000 w 108000"/>
              <a:gd name="csY5" fmla="*/ 468000 h 468000"/>
              <a:gd name="csX6" fmla="*/ 27000 w 108000"/>
              <a:gd name="csY6" fmla="*/ 54000 h 468000"/>
              <a:gd name="csX7" fmla="*/ 0 w 108000"/>
              <a:gd name="csY7" fmla="*/ 54000 h 46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08000" h="468000" fill="none" extrusionOk="0">
                <a:moveTo>
                  <a:pt x="0" y="54000"/>
                </a:moveTo>
                <a:cubicBezTo>
                  <a:pt x="23896" y="31154"/>
                  <a:pt x="34912" y="20033"/>
                  <a:pt x="54000" y="0"/>
                </a:cubicBezTo>
                <a:cubicBezTo>
                  <a:pt x="71410" y="18516"/>
                  <a:pt x="87500" y="33453"/>
                  <a:pt x="108000" y="54000"/>
                </a:cubicBezTo>
                <a:cubicBezTo>
                  <a:pt x="97644" y="53029"/>
                  <a:pt x="87435" y="53265"/>
                  <a:pt x="81000" y="54000"/>
                </a:cubicBezTo>
                <a:cubicBezTo>
                  <a:pt x="70340" y="212476"/>
                  <a:pt x="90811" y="372443"/>
                  <a:pt x="81000" y="468000"/>
                </a:cubicBezTo>
                <a:cubicBezTo>
                  <a:pt x="63465" y="467031"/>
                  <a:pt x="41062" y="467730"/>
                  <a:pt x="27000" y="468000"/>
                </a:cubicBezTo>
                <a:cubicBezTo>
                  <a:pt x="41023" y="308146"/>
                  <a:pt x="20989" y="212998"/>
                  <a:pt x="27000" y="54000"/>
                </a:cubicBezTo>
                <a:cubicBezTo>
                  <a:pt x="15427" y="52964"/>
                  <a:pt x="9282" y="54603"/>
                  <a:pt x="0" y="54000"/>
                </a:cubicBezTo>
                <a:close/>
              </a:path>
              <a:path w="108000" h="468000" stroke="0" extrusionOk="0">
                <a:moveTo>
                  <a:pt x="0" y="54000"/>
                </a:moveTo>
                <a:cubicBezTo>
                  <a:pt x="12150" y="42512"/>
                  <a:pt x="34134" y="21148"/>
                  <a:pt x="54000" y="0"/>
                </a:cubicBezTo>
                <a:cubicBezTo>
                  <a:pt x="63726" y="12132"/>
                  <a:pt x="95906" y="42985"/>
                  <a:pt x="108000" y="54000"/>
                </a:cubicBezTo>
                <a:cubicBezTo>
                  <a:pt x="99845" y="54149"/>
                  <a:pt x="89906" y="53110"/>
                  <a:pt x="81000" y="54000"/>
                </a:cubicBezTo>
                <a:cubicBezTo>
                  <a:pt x="84433" y="152855"/>
                  <a:pt x="64709" y="275031"/>
                  <a:pt x="81000" y="468000"/>
                </a:cubicBezTo>
                <a:cubicBezTo>
                  <a:pt x="64934" y="470673"/>
                  <a:pt x="46244" y="468731"/>
                  <a:pt x="27000" y="468000"/>
                </a:cubicBezTo>
                <a:cubicBezTo>
                  <a:pt x="25445" y="322448"/>
                  <a:pt x="46719" y="147015"/>
                  <a:pt x="27000" y="54000"/>
                </a:cubicBezTo>
                <a:cubicBezTo>
                  <a:pt x="17843" y="52843"/>
                  <a:pt x="11040" y="53601"/>
                  <a:pt x="0" y="54000"/>
                </a:cubicBez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up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 Arrow 14">
            <a:extLst>
              <a:ext uri="{FF2B5EF4-FFF2-40B4-BE49-F238E27FC236}">
                <a16:creationId xmlns:a16="http://schemas.microsoft.com/office/drawing/2014/main" id="{477A0FFC-684E-D98B-CF36-9E01F962DB70}"/>
              </a:ext>
            </a:extLst>
          </p:cNvPr>
          <p:cNvSpPr/>
          <p:nvPr/>
        </p:nvSpPr>
        <p:spPr>
          <a:xfrm rot="10800000" flipH="1">
            <a:off x="10699201" y="4698400"/>
            <a:ext cx="108000" cy="468000"/>
          </a:xfrm>
          <a:custGeom>
            <a:avLst/>
            <a:gdLst>
              <a:gd name="csX0" fmla="*/ 0 w 108000"/>
              <a:gd name="csY0" fmla="*/ 54000 h 468000"/>
              <a:gd name="csX1" fmla="*/ 54000 w 108000"/>
              <a:gd name="csY1" fmla="*/ 0 h 468000"/>
              <a:gd name="csX2" fmla="*/ 108000 w 108000"/>
              <a:gd name="csY2" fmla="*/ 54000 h 468000"/>
              <a:gd name="csX3" fmla="*/ 81000 w 108000"/>
              <a:gd name="csY3" fmla="*/ 54000 h 468000"/>
              <a:gd name="csX4" fmla="*/ 81000 w 108000"/>
              <a:gd name="csY4" fmla="*/ 468000 h 468000"/>
              <a:gd name="csX5" fmla="*/ 27000 w 108000"/>
              <a:gd name="csY5" fmla="*/ 468000 h 468000"/>
              <a:gd name="csX6" fmla="*/ 27000 w 108000"/>
              <a:gd name="csY6" fmla="*/ 54000 h 468000"/>
              <a:gd name="csX7" fmla="*/ 0 w 108000"/>
              <a:gd name="csY7" fmla="*/ 54000 h 46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08000" h="468000" fill="none" extrusionOk="0">
                <a:moveTo>
                  <a:pt x="0" y="54000"/>
                </a:moveTo>
                <a:cubicBezTo>
                  <a:pt x="23896" y="31154"/>
                  <a:pt x="34912" y="20033"/>
                  <a:pt x="54000" y="0"/>
                </a:cubicBezTo>
                <a:cubicBezTo>
                  <a:pt x="71410" y="18516"/>
                  <a:pt x="87500" y="33453"/>
                  <a:pt x="108000" y="54000"/>
                </a:cubicBezTo>
                <a:cubicBezTo>
                  <a:pt x="97644" y="53029"/>
                  <a:pt x="87435" y="53265"/>
                  <a:pt x="81000" y="54000"/>
                </a:cubicBezTo>
                <a:cubicBezTo>
                  <a:pt x="70340" y="212476"/>
                  <a:pt x="90811" y="372443"/>
                  <a:pt x="81000" y="468000"/>
                </a:cubicBezTo>
                <a:cubicBezTo>
                  <a:pt x="63465" y="467031"/>
                  <a:pt x="41062" y="467730"/>
                  <a:pt x="27000" y="468000"/>
                </a:cubicBezTo>
                <a:cubicBezTo>
                  <a:pt x="41023" y="308146"/>
                  <a:pt x="20989" y="212998"/>
                  <a:pt x="27000" y="54000"/>
                </a:cubicBezTo>
                <a:cubicBezTo>
                  <a:pt x="15427" y="52964"/>
                  <a:pt x="9282" y="54603"/>
                  <a:pt x="0" y="54000"/>
                </a:cubicBezTo>
                <a:close/>
              </a:path>
              <a:path w="108000" h="468000" stroke="0" extrusionOk="0">
                <a:moveTo>
                  <a:pt x="0" y="54000"/>
                </a:moveTo>
                <a:cubicBezTo>
                  <a:pt x="12150" y="42512"/>
                  <a:pt x="34134" y="21148"/>
                  <a:pt x="54000" y="0"/>
                </a:cubicBezTo>
                <a:cubicBezTo>
                  <a:pt x="63726" y="12132"/>
                  <a:pt x="95906" y="42985"/>
                  <a:pt x="108000" y="54000"/>
                </a:cubicBezTo>
                <a:cubicBezTo>
                  <a:pt x="99845" y="54149"/>
                  <a:pt x="89906" y="53110"/>
                  <a:pt x="81000" y="54000"/>
                </a:cubicBezTo>
                <a:cubicBezTo>
                  <a:pt x="84433" y="152855"/>
                  <a:pt x="64709" y="275031"/>
                  <a:pt x="81000" y="468000"/>
                </a:cubicBezTo>
                <a:cubicBezTo>
                  <a:pt x="64934" y="470673"/>
                  <a:pt x="46244" y="468731"/>
                  <a:pt x="27000" y="468000"/>
                </a:cubicBezTo>
                <a:cubicBezTo>
                  <a:pt x="25445" y="322448"/>
                  <a:pt x="46719" y="147015"/>
                  <a:pt x="27000" y="54000"/>
                </a:cubicBezTo>
                <a:cubicBezTo>
                  <a:pt x="17843" y="52843"/>
                  <a:pt x="11040" y="53601"/>
                  <a:pt x="0" y="54000"/>
                </a:cubicBez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up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D5B774-A6A1-A0C7-141D-F53E4A7C21DB}"/>
              </a:ext>
            </a:extLst>
          </p:cNvPr>
          <p:cNvSpPr txBox="1"/>
          <p:nvPr/>
        </p:nvSpPr>
        <p:spPr>
          <a:xfrm>
            <a:off x="1811289" y="1473395"/>
            <a:ext cx="1619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IR    IR Stop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82372D-4A5F-21D7-48C1-4E533B53CBE5}"/>
              </a:ext>
            </a:extLst>
          </p:cNvPr>
          <p:cNvSpPr txBox="1"/>
          <p:nvPr/>
        </p:nvSpPr>
        <p:spPr>
          <a:xfrm>
            <a:off x="1776914" y="839794"/>
            <a:ext cx="971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Control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FC576DC-F56A-0798-A0C7-7D68AEB13000}"/>
              </a:ext>
            </a:extLst>
          </p:cNvPr>
          <p:cNvSpPr/>
          <p:nvPr/>
        </p:nvSpPr>
        <p:spPr>
          <a:xfrm>
            <a:off x="1752316" y="734277"/>
            <a:ext cx="971035" cy="592633"/>
          </a:xfrm>
          <a:prstGeom prst="rect">
            <a:avLst/>
          </a:prstGeom>
          <a:noFill/>
          <a:ln w="38100">
            <a:solidFill>
              <a:srgbClr val="FF7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77D761-55E4-9E1F-BB16-5B9AB33B5B09}"/>
              </a:ext>
            </a:extLst>
          </p:cNvPr>
          <p:cNvSpPr/>
          <p:nvPr/>
        </p:nvSpPr>
        <p:spPr>
          <a:xfrm>
            <a:off x="1752317" y="1407910"/>
            <a:ext cx="459578" cy="59263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8CFF9E3-1129-7AD2-564A-7E14D85F0AAB}"/>
              </a:ext>
            </a:extLst>
          </p:cNvPr>
          <p:cNvSpPr/>
          <p:nvPr/>
        </p:nvSpPr>
        <p:spPr>
          <a:xfrm>
            <a:off x="2269801" y="1411444"/>
            <a:ext cx="446675" cy="59263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E3C2BE-68D8-28D0-281D-B3F56D193669}"/>
              </a:ext>
            </a:extLst>
          </p:cNvPr>
          <p:cNvSpPr/>
          <p:nvPr/>
        </p:nvSpPr>
        <p:spPr>
          <a:xfrm>
            <a:off x="1762258" y="2760211"/>
            <a:ext cx="971035" cy="592633"/>
          </a:xfrm>
          <a:prstGeom prst="rect">
            <a:avLst/>
          </a:prstGeom>
          <a:noFill/>
          <a:ln w="38100">
            <a:solidFill>
              <a:srgbClr val="FF7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535604F-A0F8-A926-08FA-2DC32848897A}"/>
              </a:ext>
            </a:extLst>
          </p:cNvPr>
          <p:cNvSpPr/>
          <p:nvPr/>
        </p:nvSpPr>
        <p:spPr>
          <a:xfrm>
            <a:off x="1762259" y="3437378"/>
            <a:ext cx="971035" cy="592633"/>
          </a:xfrm>
          <a:prstGeom prst="rect">
            <a:avLst/>
          </a:prstGeom>
          <a:noFill/>
          <a:ln w="38100">
            <a:solidFill>
              <a:srgbClr val="FF7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724049-3E1E-D1FD-6D9A-84BFA52DFEA2}"/>
              </a:ext>
            </a:extLst>
          </p:cNvPr>
          <p:cNvSpPr/>
          <p:nvPr/>
        </p:nvSpPr>
        <p:spPr>
          <a:xfrm>
            <a:off x="1766444" y="5522606"/>
            <a:ext cx="971035" cy="592633"/>
          </a:xfrm>
          <a:prstGeom prst="rect">
            <a:avLst/>
          </a:prstGeom>
          <a:noFill/>
          <a:ln w="38100">
            <a:solidFill>
              <a:srgbClr val="FF7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71E81B-F584-7322-7E64-D788BEDC6E76}"/>
              </a:ext>
            </a:extLst>
          </p:cNvPr>
          <p:cNvSpPr/>
          <p:nvPr/>
        </p:nvSpPr>
        <p:spPr>
          <a:xfrm>
            <a:off x="1759192" y="2076992"/>
            <a:ext cx="459578" cy="59263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8C9F8B5-9500-85E6-F733-BA67204B01CF}"/>
              </a:ext>
            </a:extLst>
          </p:cNvPr>
          <p:cNvSpPr/>
          <p:nvPr/>
        </p:nvSpPr>
        <p:spPr>
          <a:xfrm>
            <a:off x="2276676" y="2080526"/>
            <a:ext cx="446675" cy="59263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435155-B7F7-3CE8-61E8-F4BAC3BA68B6}"/>
              </a:ext>
            </a:extLst>
          </p:cNvPr>
          <p:cNvSpPr/>
          <p:nvPr/>
        </p:nvSpPr>
        <p:spPr>
          <a:xfrm>
            <a:off x="1759192" y="4112834"/>
            <a:ext cx="459578" cy="59263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272C0DD-45AC-B78D-CF94-CC3C25EB0DF6}"/>
              </a:ext>
            </a:extLst>
          </p:cNvPr>
          <p:cNvSpPr/>
          <p:nvPr/>
        </p:nvSpPr>
        <p:spPr>
          <a:xfrm>
            <a:off x="2276676" y="4116368"/>
            <a:ext cx="446675" cy="59263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D4B1BF-E947-8869-012E-5746EEE0AACF}"/>
              </a:ext>
            </a:extLst>
          </p:cNvPr>
          <p:cNvSpPr/>
          <p:nvPr/>
        </p:nvSpPr>
        <p:spPr>
          <a:xfrm>
            <a:off x="1759192" y="4817801"/>
            <a:ext cx="459578" cy="59263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09F95A4-B06A-E39E-0D4A-D6D617E0D827}"/>
              </a:ext>
            </a:extLst>
          </p:cNvPr>
          <p:cNvSpPr/>
          <p:nvPr/>
        </p:nvSpPr>
        <p:spPr>
          <a:xfrm>
            <a:off x="2276676" y="4821335"/>
            <a:ext cx="446675" cy="59263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17EDBD-B26E-D8A1-3A55-EFED78DDC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2750" y="538162"/>
            <a:ext cx="2082800" cy="20066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434052C-594B-55B6-5701-1E43C809C478}"/>
              </a:ext>
            </a:extLst>
          </p:cNvPr>
          <p:cNvSpPr/>
          <p:nvPr/>
        </p:nvSpPr>
        <p:spPr>
          <a:xfrm>
            <a:off x="9958631" y="1928105"/>
            <a:ext cx="216000" cy="57600"/>
          </a:xfrm>
          <a:prstGeom prst="rect">
            <a:avLst/>
          </a:prstGeom>
          <a:solidFill>
            <a:srgbClr val="FF7000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134F78F-6671-FD06-4E4E-BAFD725DB1A8}"/>
              </a:ext>
            </a:extLst>
          </p:cNvPr>
          <p:cNvSpPr/>
          <p:nvPr/>
        </p:nvSpPr>
        <p:spPr>
          <a:xfrm>
            <a:off x="9957543" y="1999062"/>
            <a:ext cx="216000" cy="36000"/>
          </a:xfrm>
          <a:prstGeom prst="rect">
            <a:avLst/>
          </a:prstGeom>
          <a:solidFill>
            <a:srgbClr val="FF7000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3C57456-928F-2F0B-EBFE-6C87B31044AC}"/>
              </a:ext>
            </a:extLst>
          </p:cNvPr>
          <p:cNvSpPr/>
          <p:nvPr/>
        </p:nvSpPr>
        <p:spPr>
          <a:xfrm>
            <a:off x="10486094" y="1614613"/>
            <a:ext cx="219600" cy="68400"/>
          </a:xfrm>
          <a:prstGeom prst="rect">
            <a:avLst/>
          </a:prstGeom>
          <a:solidFill>
            <a:srgbClr val="FFC000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0E619E5-8C01-59C3-53B3-F34C76DEC9DB}"/>
              </a:ext>
            </a:extLst>
          </p:cNvPr>
          <p:cNvSpPr/>
          <p:nvPr/>
        </p:nvSpPr>
        <p:spPr>
          <a:xfrm>
            <a:off x="10489188" y="1697272"/>
            <a:ext cx="219600" cy="54000"/>
          </a:xfrm>
          <a:prstGeom prst="rect">
            <a:avLst/>
          </a:prstGeom>
          <a:solidFill>
            <a:srgbClr val="FFC000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AD198D-5415-40F7-CFE7-AB93695159E2}"/>
              </a:ext>
            </a:extLst>
          </p:cNvPr>
          <p:cNvSpPr/>
          <p:nvPr/>
        </p:nvSpPr>
        <p:spPr>
          <a:xfrm>
            <a:off x="11013716" y="1316960"/>
            <a:ext cx="223200" cy="18000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5024A0C-FAEB-3EDD-A60B-9246D50419FB}"/>
              </a:ext>
            </a:extLst>
          </p:cNvPr>
          <p:cNvSpPr/>
          <p:nvPr/>
        </p:nvSpPr>
        <p:spPr>
          <a:xfrm>
            <a:off x="11013134" y="1340716"/>
            <a:ext cx="223200" cy="18000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7DC1D69-2AEA-F49C-6535-AE7CAB6D5C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21" t="29415" r="60937" b="10285"/>
          <a:stretch/>
        </p:blipFill>
        <p:spPr>
          <a:xfrm>
            <a:off x="11431746" y="1039849"/>
            <a:ext cx="272305" cy="10792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4B0A63-6515-5C32-2795-134E010ED608}"/>
              </a:ext>
            </a:extLst>
          </p:cNvPr>
          <p:cNvSpPr txBox="1"/>
          <p:nvPr/>
        </p:nvSpPr>
        <p:spPr>
          <a:xfrm>
            <a:off x="9582599" y="2148851"/>
            <a:ext cx="183172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Control  IR Stop   IR</a:t>
            </a:r>
          </a:p>
          <a:p>
            <a:pPr algn="ctr"/>
            <a:r>
              <a:rPr lang="en-US" sz="1600" b="1"/>
              <a:t>   Treatment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914F92B-69BF-234E-1DB5-D37E804A8779}"/>
              </a:ext>
            </a:extLst>
          </p:cNvPr>
          <p:cNvSpPr txBox="1"/>
          <p:nvPr/>
        </p:nvSpPr>
        <p:spPr>
          <a:xfrm rot="16200000">
            <a:off x="9138294" y="1231909"/>
            <a:ext cx="463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/>
              <a:t>PRI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538B22B-3871-9D0C-7EFD-547FB65CD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69" y="30244"/>
            <a:ext cx="11897531" cy="416556"/>
          </a:xfrm>
        </p:spPr>
        <p:txBody>
          <a:bodyPr/>
          <a:lstStyle/>
          <a:p>
            <a:r>
              <a:rPr lang="en-US" sz="1600" b="1" dirty="0">
                <a:solidFill>
                  <a:srgbClr val="70AC0E"/>
                </a:solidFill>
              </a:rPr>
              <a:t>Leaf spectral reflectance distinguishes drought stressed from non-stressed tree canopies in a Scots pine forest</a:t>
            </a:r>
          </a:p>
        </p:txBody>
      </p:sp>
      <p:pic>
        <p:nvPicPr>
          <p:cNvPr id="3" name="Image 1">
            <a:extLst>
              <a:ext uri="{FF2B5EF4-FFF2-40B4-BE49-F238E27FC236}">
                <a16:creationId xmlns:a16="http://schemas.microsoft.com/office/drawing/2014/main" id="{F1112FFD-CE21-9FDF-1E27-05C07B755BC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560" y="6512613"/>
            <a:ext cx="1131217" cy="23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DEA2C-F9CD-3DAD-26D0-DE3AC2B5D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C6970E-0A61-CB1C-6EA1-C79675024197}"/>
              </a:ext>
            </a:extLst>
          </p:cNvPr>
          <p:cNvSpPr/>
          <p:nvPr/>
        </p:nvSpPr>
        <p:spPr>
          <a:xfrm>
            <a:off x="1841499" y="6225911"/>
            <a:ext cx="8509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  <a:ea typeface="Calibri" panose="020F0502020204030204" pitchFamily="34" charset="0"/>
              </a:rPr>
              <a:t>Tree-level remotely sensed PRI at the </a:t>
            </a:r>
            <a:r>
              <a:rPr lang="en-US" sz="1400" dirty="0" err="1">
                <a:latin typeface="+mj-lt"/>
                <a:ea typeface="Calibri" panose="020F0502020204030204" pitchFamily="34" charset="0"/>
              </a:rPr>
              <a:t>Pfynwald</a:t>
            </a:r>
            <a:r>
              <a:rPr lang="en-US" sz="1400" dirty="0">
                <a:latin typeface="+mj-lt"/>
                <a:ea typeface="Calibri" panose="020F0502020204030204" pitchFamily="34" charset="0"/>
              </a:rPr>
              <a:t> Scot pine forest site over two growing seasons (</a:t>
            </a:r>
            <a:r>
              <a:rPr lang="en-US" sz="1400" dirty="0" err="1">
                <a:latin typeface="+mj-lt"/>
                <a:ea typeface="Calibri" panose="020F0502020204030204" pitchFamily="34" charset="0"/>
              </a:rPr>
              <a:t>D’Odorico</a:t>
            </a:r>
            <a:r>
              <a:rPr lang="en-US" sz="1400" dirty="0">
                <a:latin typeface="+mj-lt"/>
                <a:ea typeface="Calibri" panose="020F0502020204030204" pitchFamily="34" charset="0"/>
              </a:rPr>
              <a:t> et al. 2021)</a:t>
            </a:r>
            <a:endParaRPr lang="en-US" sz="1400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42453C-D2AA-BF29-D6D4-95849A0C27C5}"/>
              </a:ext>
            </a:extLst>
          </p:cNvPr>
          <p:cNvSpPr txBox="1"/>
          <p:nvPr/>
        </p:nvSpPr>
        <p:spPr>
          <a:xfrm>
            <a:off x="1776914" y="839794"/>
            <a:ext cx="971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Control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C4EB226-6D4B-A1D1-90AB-E6368A375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69" y="30244"/>
            <a:ext cx="11897531" cy="416556"/>
          </a:xfrm>
        </p:spPr>
        <p:txBody>
          <a:bodyPr/>
          <a:lstStyle/>
          <a:p>
            <a:r>
              <a:rPr lang="en-US" sz="1600" b="1" dirty="0">
                <a:solidFill>
                  <a:srgbClr val="70AC0E"/>
                </a:solidFill>
              </a:rPr>
              <a:t>Leaf spectral reflectance distinguishes drought stressed from non-stressed tree canopies in a Scots pine forest</a:t>
            </a:r>
          </a:p>
        </p:txBody>
      </p:sp>
      <p:pic>
        <p:nvPicPr>
          <p:cNvPr id="3" name="Image 1">
            <a:extLst>
              <a:ext uri="{FF2B5EF4-FFF2-40B4-BE49-F238E27FC236}">
                <a16:creationId xmlns:a16="http://schemas.microsoft.com/office/drawing/2014/main" id="{12130F35-0B7B-B6D9-4538-6347457540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560" y="6512613"/>
            <a:ext cx="1131217" cy="2365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B0EF76-45A4-777E-C34F-8D542D492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914" y="539892"/>
            <a:ext cx="8139502" cy="570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39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05020-43F9-39FF-F5D0-1058B4197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267" name="Rectangle 3">
            <a:extLst>
              <a:ext uri="{FF2B5EF4-FFF2-40B4-BE49-F238E27FC236}">
                <a16:creationId xmlns:a16="http://schemas.microsoft.com/office/drawing/2014/main" id="{811AD9D6-783E-656B-7D57-02D630C916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38314" y="404813"/>
            <a:ext cx="8713787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b="1" dirty="0">
                <a:solidFill>
                  <a:schemeClr val="accent4"/>
                </a:solidFill>
              </a:rPr>
              <a:t>Outline</a:t>
            </a:r>
            <a:endParaRPr lang="de-DE" sz="2400" dirty="0">
              <a:solidFill>
                <a:schemeClr val="accent4"/>
              </a:solidFill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51A803D9-683D-34C7-F586-D1324102D06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357745" y="1703705"/>
            <a:ext cx="10656455" cy="3099943"/>
          </a:xfrm>
        </p:spPr>
        <p:txBody>
          <a:bodyPr>
            <a:normAutofit/>
          </a:bodyPr>
          <a:lstStyle/>
          <a:p>
            <a:pPr eaLnBrk="1" hangingPunct="1"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Background –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Pfynwald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long-term drought manipulation Experiment at a naturally dry forest in Switzerland</a:t>
            </a:r>
          </a:p>
          <a:p>
            <a:pPr eaLnBrk="1" hangingPunct="1"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cs typeface="+mn-cs"/>
              </a:rPr>
              <a:t>Can SIF distinguish drought stressed from irrigated trees?</a:t>
            </a:r>
            <a:br>
              <a:rPr lang="en-US" sz="2800" dirty="0">
                <a:cs typeface="+mn-cs"/>
              </a:rPr>
            </a:br>
            <a:r>
              <a:rPr lang="en-US" sz="2800" dirty="0">
                <a:cs typeface="+mn-cs"/>
              </a:rPr>
              <a:t>Leaf level physiology, tower-based SIF, (Airborne SIF)</a:t>
            </a:r>
          </a:p>
          <a:p>
            <a:pPr eaLnBrk="1" hangingPunct="1">
              <a:buFont typeface="Courier New" panose="02070309020205020404" pitchFamily="49" charset="0"/>
              <a:buChar char="o"/>
              <a:defRPr/>
            </a:pPr>
            <a:r>
              <a:rPr lang="de-DE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Summary and </a:t>
            </a:r>
            <a:r>
              <a:rPr lang="de-DE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next</a:t>
            </a:r>
            <a:r>
              <a:rPr lang="de-DE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steps</a:t>
            </a:r>
            <a:endParaRPr lang="de-DE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76250" indent="-476250" eaLnBrk="1" hangingPunct="1">
              <a:buNone/>
              <a:defRPr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0658747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267" grpId="0"/>
      <p:bldP spid="103526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678A3-399B-2F5E-A6BA-759A3C7F5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184" y="1350158"/>
            <a:ext cx="11743816" cy="1143000"/>
          </a:xfrm>
        </p:spPr>
        <p:txBody>
          <a:bodyPr/>
          <a:lstStyle/>
          <a:p>
            <a:r>
              <a:rPr lang="en-US" sz="2400" i="1" dirty="0"/>
              <a:t>Distinguish changes in SIF driven by stress from changes driven by phenology?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A283D-B297-6647-9569-A931A09AAC8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521884" y="2589366"/>
            <a:ext cx="4773083" cy="4114800"/>
          </a:xfrm>
        </p:spPr>
        <p:txBody>
          <a:bodyPr/>
          <a:lstStyle/>
          <a:p>
            <a:r>
              <a:rPr lang="en-US" sz="2800" dirty="0"/>
              <a:t>Physiology Leaf level</a:t>
            </a:r>
          </a:p>
          <a:p>
            <a:pPr lvl="1"/>
            <a:r>
              <a:rPr lang="en-US" sz="2000" dirty="0"/>
              <a:t>LiCor 6800</a:t>
            </a:r>
          </a:p>
          <a:p>
            <a:pPr lvl="1"/>
            <a:r>
              <a:rPr lang="en-US" sz="2000" dirty="0"/>
              <a:t>Leaf spectral reflectance</a:t>
            </a:r>
          </a:p>
          <a:p>
            <a:pPr lvl="1"/>
            <a:r>
              <a:rPr lang="en-US" sz="2000" b="1" dirty="0"/>
              <a:t>Photosynthetic pigments</a:t>
            </a:r>
          </a:p>
          <a:p>
            <a:pPr lvl="1"/>
            <a:r>
              <a:rPr lang="en-US" sz="2000" dirty="0"/>
              <a:t>Leaf water potential</a:t>
            </a:r>
          </a:p>
          <a:p>
            <a:r>
              <a:rPr lang="en-US" sz="2800" dirty="0"/>
              <a:t>Physiology Tree level</a:t>
            </a:r>
          </a:p>
          <a:p>
            <a:pPr lvl="1"/>
            <a:r>
              <a:rPr lang="en-US" sz="2000" dirty="0"/>
              <a:t>Sap flow</a:t>
            </a:r>
          </a:p>
          <a:p>
            <a:pPr lvl="1"/>
            <a:r>
              <a:rPr lang="en-US" sz="2000" dirty="0"/>
              <a:t>…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5DCDB9-1602-5FE4-C685-28FBAFF69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0091" y="2589366"/>
            <a:ext cx="5726345" cy="4114800"/>
          </a:xfrm>
        </p:spPr>
        <p:txBody>
          <a:bodyPr/>
          <a:lstStyle/>
          <a:p>
            <a:r>
              <a:rPr lang="en-US" sz="2800" dirty="0"/>
              <a:t>Canopy and above</a:t>
            </a:r>
          </a:p>
          <a:p>
            <a:pPr lvl="1"/>
            <a:r>
              <a:rPr lang="en-US" sz="2000" b="1" dirty="0"/>
              <a:t>Tower-based SIF (</a:t>
            </a:r>
            <a:r>
              <a:rPr lang="en-US" sz="2000" b="1" dirty="0" err="1"/>
              <a:t>Flox</a:t>
            </a:r>
            <a:r>
              <a:rPr lang="en-US" sz="2000" b="1" dirty="0"/>
              <a:t>)</a:t>
            </a:r>
          </a:p>
          <a:p>
            <a:pPr lvl="1"/>
            <a:r>
              <a:rPr lang="en-US" sz="2000" dirty="0"/>
              <a:t>Drone-based multispectral </a:t>
            </a:r>
            <a:r>
              <a:rPr lang="en-US" sz="2000" dirty="0" err="1"/>
              <a:t>measurments</a:t>
            </a:r>
            <a:endParaRPr lang="en-US" sz="2000" dirty="0"/>
          </a:p>
          <a:p>
            <a:pPr lvl="1"/>
            <a:r>
              <a:rPr lang="en-US" sz="2000" dirty="0" err="1"/>
              <a:t>Hyplant</a:t>
            </a:r>
            <a:r>
              <a:rPr lang="en-US" sz="2000" dirty="0"/>
              <a:t> (June 13, August 23, 2024)</a:t>
            </a:r>
            <a:br>
              <a:rPr lang="en-US" sz="2000" dirty="0"/>
            </a:br>
            <a:r>
              <a:rPr lang="en-US" sz="2000" dirty="0"/>
              <a:t>(</a:t>
            </a:r>
            <a:r>
              <a:rPr lang="en-US" sz="2000" i="1" dirty="0"/>
              <a:t>See</a:t>
            </a:r>
            <a:r>
              <a:rPr lang="en-US" sz="2000" dirty="0"/>
              <a:t> </a:t>
            </a:r>
            <a:r>
              <a:rPr lang="en-US" sz="2000" i="1" dirty="0"/>
              <a:t>Poster Sunniva McKeever et al.)</a:t>
            </a:r>
          </a:p>
          <a:p>
            <a:pPr lvl="1"/>
            <a:endParaRPr lang="en-US" sz="2000" i="1" dirty="0"/>
          </a:p>
          <a:p>
            <a:r>
              <a:rPr lang="en-US" sz="2800" dirty="0"/>
              <a:t>Environmental and Soil data</a:t>
            </a:r>
          </a:p>
          <a:p>
            <a:pPr lvl="1"/>
            <a:r>
              <a:rPr lang="en-US" sz="2400" dirty="0"/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52E9DC-4786-2C16-CA8E-2138658D99C1}"/>
              </a:ext>
            </a:extLst>
          </p:cNvPr>
          <p:cNvSpPr txBox="1"/>
          <p:nvPr/>
        </p:nvSpPr>
        <p:spPr>
          <a:xfrm>
            <a:off x="448183" y="153834"/>
            <a:ext cx="117438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How do tower-based continuous </a:t>
            </a:r>
            <a:r>
              <a:rPr lang="en-US" sz="3200" dirty="0" err="1"/>
              <a:t>measurments</a:t>
            </a:r>
            <a:r>
              <a:rPr lang="en-US" sz="3200" dirty="0"/>
              <a:t> of canopy SIF relate to photosynthetic performance in drought stressed and irrigated Scots pine?</a:t>
            </a:r>
          </a:p>
        </p:txBody>
      </p:sp>
    </p:spTree>
    <p:extLst>
      <p:ext uri="{BB962C8B-B14F-4D97-AF65-F5344CB8AC3E}">
        <p14:creationId xmlns:p14="http://schemas.microsoft.com/office/powerpoint/2010/main" val="2507273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C182DAF-F12D-25DF-BB46-49276FFD1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830" r="7623"/>
          <a:stretch>
            <a:fillRect/>
          </a:stretch>
        </p:blipFill>
        <p:spPr>
          <a:xfrm>
            <a:off x="7206847" y="72926"/>
            <a:ext cx="1893286" cy="347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C556FE-29B4-96D9-83F9-66048EB86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406" y="3682263"/>
            <a:ext cx="4103042" cy="30772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E21F01A-D251-F106-4DB1-8994B7DF6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64" y="3669792"/>
            <a:ext cx="2307962" cy="30772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4CE1A9-2427-596C-1266-119A349BF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653" y="72926"/>
            <a:ext cx="2609708" cy="34796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D019448-2FA7-052D-8A8C-1DC5F94F8EB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354" t="30198" r="41540" b="37983"/>
          <a:stretch>
            <a:fillRect/>
          </a:stretch>
        </p:blipFill>
        <p:spPr>
          <a:xfrm rot="10800000">
            <a:off x="7138849" y="3673435"/>
            <a:ext cx="1966173" cy="307728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1461D8-EEF8-6482-300A-C57DA1465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448" y="3706613"/>
            <a:ext cx="2022859" cy="1143000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June 13, 2024,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11:50:59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4B62704-A875-11D9-ECB1-F7A3B4C87B4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685" r="11839"/>
          <a:stretch>
            <a:fillRect/>
          </a:stretch>
        </p:blipFill>
        <p:spPr>
          <a:xfrm>
            <a:off x="512064" y="98455"/>
            <a:ext cx="3885005" cy="3490526"/>
          </a:xfrm>
          <a:prstGeom prst="rect">
            <a:avLst/>
          </a:prstGeom>
        </p:spPr>
      </p:pic>
      <p:sp>
        <p:nvSpPr>
          <p:cNvPr id="27" name="Title 4">
            <a:extLst>
              <a:ext uri="{FF2B5EF4-FFF2-40B4-BE49-F238E27FC236}">
                <a16:creationId xmlns:a16="http://schemas.microsoft.com/office/drawing/2014/main" id="{32010174-5577-B4BF-7D8B-1F34F78A3734}"/>
              </a:ext>
            </a:extLst>
          </p:cNvPr>
          <p:cNvSpPr txBox="1">
            <a:spLocks/>
          </p:cNvSpPr>
          <p:nvPr/>
        </p:nvSpPr>
        <p:spPr bwMode="auto">
          <a:xfrm>
            <a:off x="477173" y="-3901"/>
            <a:ext cx="248716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June 08, 2024,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9:23:28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2A3DBA2-1E7A-61B2-B513-08A8B3F90BEF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70"/>
          <a:stretch/>
        </p:blipFill>
        <p:spPr>
          <a:xfrm>
            <a:off x="9162929" y="942984"/>
            <a:ext cx="2852839" cy="579490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49516CF-400E-339D-5C0D-7AF771696FED}"/>
              </a:ext>
            </a:extLst>
          </p:cNvPr>
          <p:cNvSpPr txBox="1"/>
          <p:nvPr/>
        </p:nvSpPr>
        <p:spPr>
          <a:xfrm>
            <a:off x="10265710" y="1878217"/>
            <a:ext cx="1382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IR    IR Stop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8673E9-0D74-EFE9-4359-72B6E9C4DB2E}"/>
              </a:ext>
            </a:extLst>
          </p:cNvPr>
          <p:cNvSpPr txBox="1"/>
          <p:nvPr/>
        </p:nvSpPr>
        <p:spPr>
          <a:xfrm>
            <a:off x="10231335" y="1244616"/>
            <a:ext cx="889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Control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CD6F818-E3CA-4CD1-AA40-185E5795A725}"/>
              </a:ext>
            </a:extLst>
          </p:cNvPr>
          <p:cNvSpPr/>
          <p:nvPr/>
        </p:nvSpPr>
        <p:spPr>
          <a:xfrm>
            <a:off x="10206737" y="1139099"/>
            <a:ext cx="971035" cy="592633"/>
          </a:xfrm>
          <a:prstGeom prst="rect">
            <a:avLst/>
          </a:prstGeom>
          <a:noFill/>
          <a:ln w="38100">
            <a:solidFill>
              <a:srgbClr val="FF7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A325EB3-E826-0E77-1827-A4A6717CE11F}"/>
              </a:ext>
            </a:extLst>
          </p:cNvPr>
          <p:cNvSpPr/>
          <p:nvPr/>
        </p:nvSpPr>
        <p:spPr>
          <a:xfrm>
            <a:off x="10206738" y="1812732"/>
            <a:ext cx="459578" cy="59263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5EDB58-A0F8-7CF9-C730-ECC5AC9020E5}"/>
              </a:ext>
            </a:extLst>
          </p:cNvPr>
          <p:cNvSpPr/>
          <p:nvPr/>
        </p:nvSpPr>
        <p:spPr>
          <a:xfrm>
            <a:off x="10724222" y="1816266"/>
            <a:ext cx="446675" cy="59263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915BB87-1957-2B32-1412-660C9D474818}"/>
              </a:ext>
            </a:extLst>
          </p:cNvPr>
          <p:cNvSpPr/>
          <p:nvPr/>
        </p:nvSpPr>
        <p:spPr>
          <a:xfrm>
            <a:off x="10216679" y="3165033"/>
            <a:ext cx="971035" cy="592633"/>
          </a:xfrm>
          <a:prstGeom prst="rect">
            <a:avLst/>
          </a:prstGeom>
          <a:noFill/>
          <a:ln w="95250">
            <a:solidFill>
              <a:srgbClr val="FF7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966682D-7C25-79BB-5303-41CEDCE4F855}"/>
              </a:ext>
            </a:extLst>
          </p:cNvPr>
          <p:cNvSpPr/>
          <p:nvPr/>
        </p:nvSpPr>
        <p:spPr>
          <a:xfrm>
            <a:off x="10216680" y="3842200"/>
            <a:ext cx="971035" cy="592633"/>
          </a:xfrm>
          <a:prstGeom prst="rect">
            <a:avLst/>
          </a:prstGeom>
          <a:noFill/>
          <a:ln w="38100">
            <a:solidFill>
              <a:srgbClr val="FF7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A74B859-E51A-1392-CF0B-755BA4DC3D48}"/>
              </a:ext>
            </a:extLst>
          </p:cNvPr>
          <p:cNvSpPr/>
          <p:nvPr/>
        </p:nvSpPr>
        <p:spPr>
          <a:xfrm>
            <a:off x="10220865" y="5927428"/>
            <a:ext cx="971035" cy="592633"/>
          </a:xfrm>
          <a:prstGeom prst="rect">
            <a:avLst/>
          </a:prstGeom>
          <a:noFill/>
          <a:ln w="38100">
            <a:solidFill>
              <a:srgbClr val="FF7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8C55B25-51FE-A8D8-394B-364D725B9925}"/>
              </a:ext>
            </a:extLst>
          </p:cNvPr>
          <p:cNvSpPr/>
          <p:nvPr/>
        </p:nvSpPr>
        <p:spPr>
          <a:xfrm>
            <a:off x="10213613" y="2481814"/>
            <a:ext cx="459578" cy="59263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12F4F0F-F32E-FE56-EEC6-6689262F2D70}"/>
              </a:ext>
            </a:extLst>
          </p:cNvPr>
          <p:cNvSpPr/>
          <p:nvPr/>
        </p:nvSpPr>
        <p:spPr>
          <a:xfrm>
            <a:off x="10731097" y="2485348"/>
            <a:ext cx="446675" cy="59263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4414A30-D772-E163-B123-B5B3232F8D0B}"/>
              </a:ext>
            </a:extLst>
          </p:cNvPr>
          <p:cNvSpPr/>
          <p:nvPr/>
        </p:nvSpPr>
        <p:spPr>
          <a:xfrm>
            <a:off x="10213613" y="4517656"/>
            <a:ext cx="459578" cy="592633"/>
          </a:xfrm>
          <a:prstGeom prst="rect">
            <a:avLst/>
          </a:prstGeom>
          <a:noFill/>
          <a:ln w="952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9447C77-39F3-2AD4-51F8-1889906E126F}"/>
              </a:ext>
            </a:extLst>
          </p:cNvPr>
          <p:cNvSpPr/>
          <p:nvPr/>
        </p:nvSpPr>
        <p:spPr>
          <a:xfrm>
            <a:off x="10731097" y="4521190"/>
            <a:ext cx="446675" cy="59263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CCE7E16-10DD-7456-0A77-64E048321A0D}"/>
              </a:ext>
            </a:extLst>
          </p:cNvPr>
          <p:cNvSpPr/>
          <p:nvPr/>
        </p:nvSpPr>
        <p:spPr>
          <a:xfrm>
            <a:off x="10213613" y="5222623"/>
            <a:ext cx="459578" cy="59263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AE1EFBB-007C-C9BC-65F1-1E5EECB4471F}"/>
              </a:ext>
            </a:extLst>
          </p:cNvPr>
          <p:cNvSpPr/>
          <p:nvPr/>
        </p:nvSpPr>
        <p:spPr>
          <a:xfrm>
            <a:off x="10731097" y="5226157"/>
            <a:ext cx="446675" cy="59263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AEA6E76-B9ED-2C17-0C03-9F28E233C518}"/>
              </a:ext>
            </a:extLst>
          </p:cNvPr>
          <p:cNvSpPr txBox="1"/>
          <p:nvPr/>
        </p:nvSpPr>
        <p:spPr>
          <a:xfrm>
            <a:off x="10615682" y="3291221"/>
            <a:ext cx="854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Flox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038222A-D723-A85C-89B4-68D623835DE1}"/>
              </a:ext>
            </a:extLst>
          </p:cNvPr>
          <p:cNvSpPr txBox="1"/>
          <p:nvPr/>
        </p:nvSpPr>
        <p:spPr>
          <a:xfrm>
            <a:off x="9734627" y="4652082"/>
            <a:ext cx="854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Flox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92061"/>
      </p:ext>
    </p:extLst>
  </p:cSld>
  <p:clrMapOvr>
    <a:masterClrMapping/>
  </p:clrMapOvr>
</p:sld>
</file>

<file path=ppt/theme/theme1.xml><?xml version="1.0" encoding="utf-8"?>
<a:theme xmlns:a="http://schemas.openxmlformats.org/drawingml/2006/main" name="Ensminger_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8aac226-2f03-4b4d-9037-b46d56c55210}" enabled="0" method="" siteId="{78aac226-2f03-4b4d-9037-b46d56c5521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Ensminger_.thmx</Template>
  <TotalTime>0</TotalTime>
  <Words>944</Words>
  <Application>Microsoft Office PowerPoint</Application>
  <PresentationFormat>Breitbild</PresentationFormat>
  <Paragraphs>163</Paragraphs>
  <Slides>17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ＭＳ Ｐゴシック</vt:lpstr>
      <vt:lpstr>Arial</vt:lpstr>
      <vt:lpstr>Calibri</vt:lpstr>
      <vt:lpstr>Courier New</vt:lpstr>
      <vt:lpstr>Ensminger_</vt:lpstr>
      <vt:lpstr>PowerPoint-Präsentation</vt:lpstr>
      <vt:lpstr>Outline</vt:lpstr>
      <vt:lpstr>Leaf spectral reflectance distinguishes drought stressed from non-stressed tree canopies in a Scots pine forest</vt:lpstr>
      <vt:lpstr>Leaf spectral reflectance distinguishes drought stressed from non-stressed tree canopies in a Scots pine forest</vt:lpstr>
      <vt:lpstr>Leaf spectral reflectance distinguishes drought stressed from non-stressed tree canopies in a Scots pine forest</vt:lpstr>
      <vt:lpstr>Leaf spectral reflectance distinguishes drought stressed from non-stressed tree canopies in a Scots pine forest</vt:lpstr>
      <vt:lpstr>Outline</vt:lpstr>
      <vt:lpstr>Distinguish changes in SIF driven by stress from changes driven by phenology?</vt:lpstr>
      <vt:lpstr>June 13, 2024, 11:50:59</vt:lpstr>
      <vt:lpstr>Environmental Conditions Jun 2024 – Dec 2025</vt:lpstr>
      <vt:lpstr>Leaf spectral reflectance distinguishes treatments</vt:lpstr>
      <vt:lpstr>SIF A and SIF B also distinguish treatments</vt:lpstr>
      <vt:lpstr>SIF A and SIF B also distinguish treatments</vt:lpstr>
      <vt:lpstr>Outline</vt:lpstr>
      <vt:lpstr>Summary</vt:lpstr>
      <vt:lpstr>Acknowledgements</vt:lpstr>
      <vt:lpstr>SIF A and SIF B also distinguish treatments</vt:lpstr>
    </vt:vector>
  </TitlesOfParts>
  <Manager/>
  <Company>UofT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Ingo E</dc:creator>
  <cp:keywords/>
  <dc:description/>
  <cp:lastModifiedBy>Sound Design Office Leasing</cp:lastModifiedBy>
  <cp:revision>687</cp:revision>
  <cp:lastPrinted>2021-06-05T19:33:25Z</cp:lastPrinted>
  <dcterms:created xsi:type="dcterms:W3CDTF">2011-07-14T06:44:19Z</dcterms:created>
  <dcterms:modified xsi:type="dcterms:W3CDTF">2026-03-04T11:00:18Z</dcterms:modified>
  <cp:category/>
</cp:coreProperties>
</file>